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notesSlides/notesSlide32.xml" ContentType="application/vnd.openxmlformats-officedocument.presentationml.notesSlide+xml"/>
  <Override PartName="/ppt/charts/chart2.xml" ContentType="application/vnd.openxmlformats-officedocument.drawingml.chart+xml"/>
  <Override PartName="/ppt/notesSlides/notesSlide33.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0" r:id="rId4"/>
    <p:sldMasterId id="2147483708" r:id="rId5"/>
  </p:sldMasterIdLst>
  <p:notesMasterIdLst>
    <p:notesMasterId r:id="rId65"/>
  </p:notesMasterIdLst>
  <p:handoutMasterIdLst>
    <p:handoutMasterId r:id="rId66"/>
  </p:handoutMasterIdLst>
  <p:sldIdLst>
    <p:sldId id="259" r:id="rId6"/>
    <p:sldId id="260" r:id="rId7"/>
    <p:sldId id="337" r:id="rId8"/>
    <p:sldId id="258" r:id="rId9"/>
    <p:sldId id="262" r:id="rId10"/>
    <p:sldId id="375" r:id="rId11"/>
    <p:sldId id="376" r:id="rId12"/>
    <p:sldId id="326" r:id="rId13"/>
    <p:sldId id="338" r:id="rId14"/>
    <p:sldId id="340" r:id="rId15"/>
    <p:sldId id="342" r:id="rId16"/>
    <p:sldId id="343" r:id="rId17"/>
    <p:sldId id="339" r:id="rId18"/>
    <p:sldId id="327" r:id="rId19"/>
    <p:sldId id="332" r:id="rId20"/>
    <p:sldId id="307" r:id="rId21"/>
    <p:sldId id="308" r:id="rId22"/>
    <p:sldId id="329" r:id="rId23"/>
    <p:sldId id="356" r:id="rId24"/>
    <p:sldId id="310" r:id="rId25"/>
    <p:sldId id="365" r:id="rId26"/>
    <p:sldId id="366" r:id="rId27"/>
    <p:sldId id="360" r:id="rId28"/>
    <p:sldId id="297" r:id="rId29"/>
    <p:sldId id="345" r:id="rId30"/>
    <p:sldId id="304" r:id="rId31"/>
    <p:sldId id="305" r:id="rId32"/>
    <p:sldId id="374" r:id="rId33"/>
    <p:sldId id="367" r:id="rId34"/>
    <p:sldId id="368" r:id="rId35"/>
    <p:sldId id="312" r:id="rId36"/>
    <p:sldId id="311" r:id="rId37"/>
    <p:sldId id="314" r:id="rId38"/>
    <p:sldId id="315" r:id="rId39"/>
    <p:sldId id="357" r:id="rId40"/>
    <p:sldId id="331" r:id="rId41"/>
    <p:sldId id="271" r:id="rId42"/>
    <p:sldId id="325" r:id="rId43"/>
    <p:sldId id="319" r:id="rId44"/>
    <p:sldId id="355" r:id="rId45"/>
    <p:sldId id="287" r:id="rId46"/>
    <p:sldId id="379" r:id="rId47"/>
    <p:sldId id="380" r:id="rId48"/>
    <p:sldId id="381" r:id="rId49"/>
    <p:sldId id="358" r:id="rId50"/>
    <p:sldId id="274" r:id="rId51"/>
    <p:sldId id="363" r:id="rId52"/>
    <p:sldId id="346" r:id="rId53"/>
    <p:sldId id="361" r:id="rId54"/>
    <p:sldId id="364" r:id="rId55"/>
    <p:sldId id="362" r:id="rId56"/>
    <p:sldId id="347" r:id="rId57"/>
    <p:sldId id="349" r:id="rId58"/>
    <p:sldId id="350" r:id="rId59"/>
    <p:sldId id="351" r:id="rId60"/>
    <p:sldId id="352" r:id="rId61"/>
    <p:sldId id="369" r:id="rId62"/>
    <p:sldId id="286" r:id="rId63"/>
    <p:sldId id="373" r:id="rId64"/>
  </p:sldIdLst>
  <p:sldSz cx="9144000" cy="5143500" type="screen16x9"/>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D4FD8AA7-E9D7-4679-9574-BC4E0745B1E0}">
          <p14:sldIdLst>
            <p14:sldId id="259"/>
            <p14:sldId id="260"/>
            <p14:sldId id="337"/>
          </p14:sldIdLst>
        </p14:section>
        <p14:section name="Goals" id="{8B1360FB-0BE3-4565-9DE1-2020FDC7823A}">
          <p14:sldIdLst>
            <p14:sldId id="258"/>
            <p14:sldId id="262"/>
            <p14:sldId id="375"/>
            <p14:sldId id="376"/>
            <p14:sldId id="326"/>
          </p14:sldIdLst>
        </p14:section>
        <p14:section name="Methodology" id="{5698F23C-E5CC-4A2F-A2BD-3FCC157A4536}">
          <p14:sldIdLst>
            <p14:sldId id="338"/>
            <p14:sldId id="340"/>
            <p14:sldId id="342"/>
            <p14:sldId id="343"/>
          </p14:sldIdLst>
        </p14:section>
        <p14:section name="Access" id="{6A032BB1-581E-4EC9-A7D5-3182327F3F9F}">
          <p14:sldIdLst>
            <p14:sldId id="339"/>
            <p14:sldId id="327"/>
            <p14:sldId id="332"/>
            <p14:sldId id="307"/>
            <p14:sldId id="308"/>
            <p14:sldId id="329"/>
            <p14:sldId id="356"/>
            <p14:sldId id="310"/>
          </p14:sldIdLst>
        </p14:section>
        <p14:section name="Participation" id="{FA1B99C8-2FD7-4AE7-A262-3D922A6D8AA1}">
          <p14:sldIdLst>
            <p14:sldId id="365"/>
            <p14:sldId id="366"/>
            <p14:sldId id="360"/>
            <p14:sldId id="297"/>
            <p14:sldId id="345"/>
            <p14:sldId id="304"/>
            <p14:sldId id="305"/>
            <p14:sldId id="374"/>
          </p14:sldIdLst>
        </p14:section>
        <p14:section name="Recycling" id="{F5A46F07-6EAE-42FC-8014-6450D1A8A786}">
          <p14:sldIdLst>
            <p14:sldId id="367"/>
            <p14:sldId id="368"/>
            <p14:sldId id="312"/>
            <p14:sldId id="311"/>
            <p14:sldId id="314"/>
            <p14:sldId id="315"/>
            <p14:sldId id="357"/>
            <p14:sldId id="331"/>
          </p14:sldIdLst>
        </p14:section>
        <p14:section name="Path to 30%" id="{A268E747-4FCC-4449-A956-72A12928F431}">
          <p14:sldIdLst>
            <p14:sldId id="271"/>
            <p14:sldId id="325"/>
            <p14:sldId id="319"/>
            <p14:sldId id="355"/>
            <p14:sldId id="287"/>
            <p14:sldId id="379"/>
            <p14:sldId id="380"/>
            <p14:sldId id="381"/>
            <p14:sldId id="358"/>
            <p14:sldId id="274"/>
            <p14:sldId id="363"/>
            <p14:sldId id="346"/>
            <p14:sldId id="361"/>
            <p14:sldId id="364"/>
            <p14:sldId id="362"/>
            <p14:sldId id="347"/>
            <p14:sldId id="349"/>
            <p14:sldId id="350"/>
            <p14:sldId id="351"/>
            <p14:sldId id="352"/>
            <p14:sldId id="369"/>
            <p14:sldId id="286"/>
            <p14:sldId id="373"/>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938"/>
    <a:srgbClr val="31A353"/>
    <a:srgbClr val="79C77C"/>
    <a:srgbClr val="C2E69A"/>
    <a:srgbClr val="FFFFCC"/>
    <a:srgbClr val="70AAA8"/>
    <a:srgbClr val="5F8E8B"/>
    <a:srgbClr val="9AB67A"/>
    <a:srgbClr val="807961"/>
    <a:srgbClr val="8FA0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69" autoAdjust="0"/>
    <p:restoredTop sz="43534" autoAdjust="0"/>
  </p:normalViewPr>
  <p:slideViewPr>
    <p:cSldViewPr snapToGrid="0">
      <p:cViewPr varScale="1">
        <p:scale>
          <a:sx n="65" d="100"/>
          <a:sy n="65" d="100"/>
        </p:scale>
        <p:origin x="3258" y="60"/>
      </p:cViewPr>
      <p:guideLst>
        <p:guide orient="horz" pos="1620"/>
        <p:guide pos="2880"/>
      </p:guideLst>
    </p:cSldViewPr>
  </p:slideViewPr>
  <p:notesTextViewPr>
    <p:cViewPr>
      <p:scale>
        <a:sx n="125" d="100"/>
        <a:sy n="125" d="100"/>
      </p:scale>
      <p:origin x="0" y="0"/>
    </p:cViewPr>
  </p:notesTextViewPr>
  <p:sorterViewPr>
    <p:cViewPr>
      <p:scale>
        <a:sx n="100" d="100"/>
        <a:sy n="100" d="100"/>
      </p:scale>
      <p:origin x="0" y="-114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https://resourcerecycling.sharepoint.com/p2obj1/Shared%20Documents/1.%20MRC%20Obj%201/9.%20Modeling%20and%20Analysis/Community%20Level%20Data%20Summary%20with%20DEQ%20Compost-Ewaste-Deposit%20(NL)%20v3.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34941854259918698"/>
          <c:y val="7.2911900918263398E-2"/>
          <c:w val="0.34559741235664998"/>
          <c:h val="0.83582436286141704"/>
        </c:manualLayout>
      </c:layout>
      <c:doughnutChart>
        <c:varyColors val="1"/>
        <c:ser>
          <c:idx val="0"/>
          <c:order val="0"/>
          <c:tx>
            <c:strRef>
              <c:f>Sheet1!$B$1</c:f>
              <c:strCache>
                <c:ptCount val="1"/>
                <c:pt idx="0">
                  <c:v>Sales</c:v>
                </c:pt>
              </c:strCache>
            </c:strRef>
          </c:tx>
          <c:dPt>
            <c:idx val="0"/>
            <c:bubble3D val="0"/>
            <c:spPr>
              <a:solidFill>
                <a:srgbClr val="70AAA8"/>
              </a:solidFill>
            </c:spPr>
          </c:dPt>
          <c:dPt>
            <c:idx val="1"/>
            <c:bubble3D val="0"/>
            <c:spPr>
              <a:solidFill>
                <a:srgbClr val="476C2C"/>
              </a:solidFill>
            </c:spPr>
          </c:dPt>
          <c:dPt>
            <c:idx val="2"/>
            <c:bubble3D val="0"/>
            <c:spPr>
              <a:solidFill>
                <a:srgbClr val="9AB67A"/>
              </a:solidFill>
            </c:spPr>
          </c:dPt>
          <c:dPt>
            <c:idx val="3"/>
            <c:bubble3D val="0"/>
            <c:spPr>
              <a:solidFill>
                <a:srgbClr val="9FBEBF"/>
              </a:solidFill>
            </c:spPr>
          </c:dPt>
          <c:dLbls>
            <c:dLbl>
              <c:idx val="0"/>
              <c:layout>
                <c:manualLayout>
                  <c:x val="0.14128467344071599"/>
                  <c:y val="1.6214688353826001E-2"/>
                </c:manualLayout>
              </c:layout>
              <c:tx>
                <c:rich>
                  <a:bodyPr rot="0" vert="horz"/>
                  <a:lstStyle/>
                  <a:p>
                    <a:pPr algn="l">
                      <a:defRPr sz="2400"/>
                    </a:pPr>
                    <a:fld id="{A22ECB25-0329-4AB3-A266-19CD6BE2AEDC}" type="CATEGORYNAME">
                      <a:rPr lang="en-US" sz="2400"/>
                      <a:pPr algn="l">
                        <a:defRPr sz="2400"/>
                      </a:pPr>
                      <a:t>[CATEGORY NAME]</a:t>
                    </a:fld>
                    <a:r>
                      <a:rPr lang="en-US" sz="2400"/>
                      <a:t>
</a:t>
                    </a:r>
                    <a:fld id="{4C770C44-15B4-4E3D-82FF-C66FF2FEF474}" type="VALUE">
                      <a:rPr lang="en-US" sz="2400"/>
                      <a:pPr algn="l">
                        <a:defRPr sz="2400"/>
                      </a:pPr>
                      <a:t>[VALUE]</a:t>
                    </a:fld>
                    <a:endParaRPr lang="en-US" sz="2400"/>
                  </a:p>
                </c:rich>
              </c:tx>
              <c:spP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Lst>
            </c:dLbl>
            <c:dLbl>
              <c:idx val="1"/>
              <c:layout>
                <c:manualLayout>
                  <c:x val="-0.14661936379302754"/>
                  <c:y val="6.8117805015048147E-2"/>
                </c:manualLayout>
              </c:layout>
              <c:tx>
                <c:rich>
                  <a:bodyPr/>
                  <a:lstStyle/>
                  <a:p>
                    <a:fld id="{5F17E23F-096F-4F1F-8577-590F695132A2}" type="CATEGORYNAME">
                      <a:rPr lang="en-US">
                        <a:latin typeface="Calibri" panose="020F0502020204030204" pitchFamily="34" charset="0"/>
                      </a:rPr>
                      <a:pPr/>
                      <a:t>[CATEGORY NAME]</a:t>
                    </a:fld>
                    <a:r>
                      <a:rPr lang="en-US" baseline="0" dirty="0">
                        <a:latin typeface="Calibri" panose="020F0502020204030204" pitchFamily="34" charset="0"/>
                      </a:rPr>
                      <a:t>
</a:t>
                    </a:r>
                    <a:fld id="{76C9CEEB-2C1C-4F00-B333-0E6F5BC7735F}" type="VALUE">
                      <a:rPr lang="en-US" baseline="0" smtClean="0">
                        <a:latin typeface="Calibri" panose="020F0502020204030204" pitchFamily="34" charset="0"/>
                      </a:rPr>
                      <a:pPr/>
                      <a:t>[VALUE]</a:t>
                    </a:fld>
                    <a:endParaRPr lang="en-US" baseline="0" dirty="0">
                      <a:latin typeface="Calibri" panose="020F0502020204030204" pitchFamily="34" charset="0"/>
                    </a:endParaRP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Lst>
            </c:dLbl>
            <c:dLbl>
              <c:idx val="2"/>
              <c:layout>
                <c:manualLayout>
                  <c:x val="-0.26575448630700116"/>
                  <c:y val="1.3698633830933511E-2"/>
                </c:manualLayout>
              </c:layout>
              <c:tx>
                <c:rich>
                  <a:bodyPr/>
                  <a:lstStyle/>
                  <a:p>
                    <a:fld id="{68AD5DC4-FC07-454E-B4AF-5B974515B743}" type="CATEGORYNAME">
                      <a:rPr lang="en-US">
                        <a:latin typeface="Calibri" panose="020F0502020204030204" pitchFamily="34" charset="0"/>
                      </a:rPr>
                      <a:pPr/>
                      <a:t>[CATEGORY NAME]</a:t>
                    </a:fld>
                    <a:r>
                      <a:rPr lang="en-US" baseline="0" dirty="0">
                        <a:latin typeface="Calibri" panose="020F0502020204030204" pitchFamily="34" charset="0"/>
                      </a:rPr>
                      <a:t>
</a:t>
                    </a:r>
                    <a:fld id="{20E1A8EB-C4FB-4A09-8192-12A444410772}" type="VALUE">
                      <a:rPr lang="en-US" baseline="0">
                        <a:latin typeface="Calibri" panose="020F0502020204030204" pitchFamily="34" charset="0"/>
                      </a:rPr>
                      <a:pPr/>
                      <a:t>[VALUE]</a:t>
                    </a:fld>
                    <a:endParaRPr lang="en-US" baseline="0" dirty="0">
                      <a:latin typeface="Calibri" panose="020F0502020204030204" pitchFamily="34" charset="0"/>
                    </a:endParaRP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Lst>
            </c:dLbl>
            <c:dLbl>
              <c:idx val="3"/>
              <c:layout>
                <c:manualLayout>
                  <c:x val="-0.18643213801848596"/>
                  <c:y val="-4.0781749752386409E-2"/>
                </c:manualLayout>
              </c:layout>
              <c:tx>
                <c:rich>
                  <a:bodyPr/>
                  <a:lstStyle/>
                  <a:p>
                    <a:fld id="{D944B2AC-FD34-4344-A1B6-D13A98CD332C}" type="CATEGORYNAME">
                      <a:rPr lang="en-US">
                        <a:latin typeface="Calibri" panose="020F0502020204030204" pitchFamily="34" charset="0"/>
                      </a:rPr>
                      <a:pPr/>
                      <a:t>[CATEGORY NAME]</a:t>
                    </a:fld>
                    <a:r>
                      <a:rPr lang="en-US" baseline="0" dirty="0">
                        <a:latin typeface="Calibri" panose="020F0502020204030204" pitchFamily="34" charset="0"/>
                      </a:rPr>
                      <a:t>
</a:t>
                    </a:r>
                    <a:fld id="{F3BD1F81-C26D-48CF-BEE1-0C41364F844B}" type="VALUE">
                      <a:rPr lang="en-US" baseline="0">
                        <a:latin typeface="Calibri" panose="020F0502020204030204" pitchFamily="34" charset="0"/>
                      </a:rPr>
                      <a:pPr/>
                      <a:t>[VALUE]</a:t>
                    </a:fld>
                    <a:endParaRPr lang="en-US" baseline="0" dirty="0">
                      <a:latin typeface="Calibri" panose="020F0502020204030204" pitchFamily="34" charset="0"/>
                    </a:endParaRP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Lst>
            </c:dLbl>
            <c:spPr>
              <a:noFill/>
              <a:ln>
                <a:noFill/>
              </a:ln>
              <a:effectLst/>
            </c:spPr>
            <c:txPr>
              <a:bodyPr rot="0" vert="horz"/>
              <a:lstStyle/>
              <a:p>
                <a:pPr algn="r">
                  <a:defRPr sz="2400"/>
                </a:pPr>
                <a:endParaRPr lang="en-US"/>
              </a:p>
            </c:txPr>
            <c:showLegendKey val="0"/>
            <c:showVal val="1"/>
            <c:showCatName val="1"/>
            <c:showSerName val="0"/>
            <c:showPercent val="0"/>
            <c:showBubbleSize val="0"/>
            <c:separator>
</c:separator>
            <c:showLeaderLines val="1"/>
            <c:leaderLines>
              <c:spPr>
                <a:ln>
                  <a:solidFill>
                    <a:schemeClr val="tx1">
                      <a:lumMod val="65000"/>
                      <a:lumOff val="35000"/>
                    </a:schemeClr>
                  </a:solidFill>
                </a:ln>
              </c:spPr>
            </c:leaderLines>
            <c:extLst>
              <c:ext xmlns:c15="http://schemas.microsoft.com/office/drawing/2012/chart" uri="{CE6537A1-D6FC-4f65-9D91-7224C49458BB}"/>
            </c:extLst>
          </c:dLbls>
          <c:cat>
            <c:strRef>
              <c:f>Sheet1!$A$2:$A$5</c:f>
              <c:strCache>
                <c:ptCount val="4"/>
                <c:pt idx="0">
                  <c:v>Traditional Collected Materials</c:v>
                </c:pt>
                <c:pt idx="1">
                  <c:v>Organics</c:v>
                </c:pt>
                <c:pt idx="2">
                  <c:v>Take-Back Program Materials</c:v>
                </c:pt>
                <c:pt idx="3">
                  <c:v>Container Deposits</c:v>
                </c:pt>
              </c:strCache>
            </c:strRef>
          </c:cat>
          <c:val>
            <c:numRef>
              <c:f>Sheet1!$B$2:$B$5</c:f>
              <c:numCache>
                <c:formatCode>0%</c:formatCode>
                <c:ptCount val="4"/>
                <c:pt idx="0">
                  <c:v>0.44</c:v>
                </c:pt>
                <c:pt idx="1">
                  <c:v>0.26</c:v>
                </c:pt>
                <c:pt idx="2">
                  <c:v>0.19</c:v>
                </c:pt>
                <c:pt idx="3">
                  <c:v>0.11</c:v>
                </c:pt>
              </c:numCache>
            </c:numRef>
          </c:val>
        </c:ser>
        <c:dLbls>
          <c:showLegendKey val="0"/>
          <c:showVal val="1"/>
          <c:showCatName val="0"/>
          <c:showSerName val="0"/>
          <c:showPercent val="0"/>
          <c:showBubbleSize val="0"/>
          <c:showLeaderLines val="1"/>
        </c:dLbls>
        <c:firstSliceAng val="0"/>
        <c:holeSize val="75"/>
      </c:doughnutChart>
    </c:plotArea>
    <c:plotVisOnly val="1"/>
    <c:dispBlanksAs val="gap"/>
    <c:showDLblsOverMax val="0"/>
  </c:chart>
  <c:txPr>
    <a:bodyPr/>
    <a:lstStyle/>
    <a:p>
      <a:pPr algn="r">
        <a:defRPr sz="1800">
          <a:latin typeface="+mn-lt"/>
          <a:cs typeface="Proxima Nova Cond Regula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27249922481486299"/>
          <c:y val="8.1564788393212601E-2"/>
          <c:w val="0.482390028465357"/>
          <c:h val="0.82348417151505904"/>
        </c:manualLayout>
      </c:layout>
      <c:pieChart>
        <c:varyColors val="1"/>
        <c:ser>
          <c:idx val="0"/>
          <c:order val="0"/>
          <c:tx>
            <c:strRef>
              <c:f>Characterization!$C$22</c:f>
              <c:strCache>
                <c:ptCount val="1"/>
                <c:pt idx="0">
                  <c:v>Percent</c:v>
                </c:pt>
              </c:strCache>
            </c:strRef>
          </c:tx>
          <c:dPt>
            <c:idx val="0"/>
            <c:bubble3D val="0"/>
            <c:spPr>
              <a:solidFill>
                <a:srgbClr val="70AAA8"/>
              </a:solidFill>
            </c:spPr>
          </c:dPt>
          <c:dPt>
            <c:idx val="1"/>
            <c:bubble3D val="0"/>
            <c:spPr>
              <a:solidFill>
                <a:srgbClr val="476C2C"/>
              </a:solidFill>
            </c:spPr>
          </c:dPt>
          <c:dPt>
            <c:idx val="2"/>
            <c:bubble3D val="0"/>
            <c:spPr>
              <a:solidFill>
                <a:srgbClr val="9AB67A"/>
              </a:solidFill>
            </c:spPr>
          </c:dPt>
          <c:dPt>
            <c:idx val="3"/>
            <c:bubble3D val="0"/>
            <c:spPr>
              <a:solidFill>
                <a:srgbClr val="CDC3A2"/>
              </a:solidFill>
            </c:spPr>
          </c:dPt>
          <c:dPt>
            <c:idx val="4"/>
            <c:bubble3D val="0"/>
            <c:spPr>
              <a:solidFill>
                <a:srgbClr val="807961"/>
              </a:solidFill>
            </c:spPr>
          </c:dPt>
          <c:dPt>
            <c:idx val="5"/>
            <c:bubble3D val="0"/>
            <c:spPr>
              <a:solidFill>
                <a:srgbClr val="9FBEBF"/>
              </a:solidFill>
            </c:spPr>
          </c:dPt>
          <c:dPt>
            <c:idx val="6"/>
            <c:bubble3D val="0"/>
            <c:spPr>
              <a:solidFill>
                <a:srgbClr val="74C8CF"/>
              </a:solidFill>
            </c:spPr>
          </c:dPt>
          <c:dPt>
            <c:idx val="7"/>
            <c:bubble3D val="0"/>
            <c:spPr>
              <a:solidFill>
                <a:schemeClr val="accent3"/>
              </a:solidFill>
            </c:spPr>
          </c:dPt>
          <c:dPt>
            <c:idx val="8"/>
            <c:bubble3D val="0"/>
            <c:spPr>
              <a:solidFill>
                <a:schemeClr val="tx1">
                  <a:lumMod val="65000"/>
                  <a:lumOff val="35000"/>
                </a:schemeClr>
              </a:solidFill>
            </c:spPr>
          </c:dPt>
          <c:dPt>
            <c:idx val="9"/>
            <c:bubble3D val="0"/>
          </c:dPt>
          <c:dLbls>
            <c:dLbl>
              <c:idx val="0"/>
              <c:layout>
                <c:manualLayout>
                  <c:x val="-0.119370502522112"/>
                  <c:y val="-6.1039273102796504E-3"/>
                </c:manualLayout>
              </c:layout>
              <c:tx>
                <c:rich>
                  <a:bodyPr/>
                  <a:lstStyle/>
                  <a:p>
                    <a:fld id="{3B611905-1120-49FA-9A82-902F0403CE70}" type="CATEGORYNAME">
                      <a:rPr lang="en-US">
                        <a:latin typeface="Calibri" panose="020F0502020204030204" pitchFamily="34" charset="0"/>
                      </a:rPr>
                      <a:pPr/>
                      <a:t>[CATEGORY NAME]</a:t>
                    </a:fld>
                    <a:r>
                      <a:rPr lang="en-US" baseline="0" dirty="0">
                        <a:latin typeface="Calibri" panose="020F0502020204030204" pitchFamily="34" charset="0"/>
                      </a:rPr>
                      <a:t>, </a:t>
                    </a:r>
                    <a:fld id="{920A4DFB-1D0A-4BB2-A8BB-C0A75448848F}" type="PERCENTAGE">
                      <a:rPr lang="en-US" baseline="0">
                        <a:latin typeface="Calibri" panose="020F0502020204030204" pitchFamily="34" charset="0"/>
                      </a:rPr>
                      <a:pPr/>
                      <a:t>[PERCENTAGE]</a:t>
                    </a:fld>
                    <a:endParaRPr lang="en-US" baseline="0" dirty="0">
                      <a:latin typeface="Calibri" panose="020F0502020204030204" pitchFamily="34" charset="0"/>
                    </a:endParaRPr>
                  </a:p>
                </c:rich>
              </c:tx>
              <c:dLblPos val="bestFit"/>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Lst>
            </c:dLbl>
            <c:dLbl>
              <c:idx val="1"/>
              <c:layout>
                <c:manualLayout>
                  <c:x val="-4.6961420460749699E-2"/>
                  <c:y val="-1.64511967962859E-2"/>
                </c:manualLayout>
              </c:layout>
              <c:tx>
                <c:rich>
                  <a:bodyPr/>
                  <a:lstStyle/>
                  <a:p>
                    <a:fld id="{313DE721-603A-44EB-970B-38F82ED6675E}" type="CATEGORYNAME">
                      <a:rPr lang="en-US">
                        <a:latin typeface="Calibri" panose="020F0502020204030204" pitchFamily="34" charset="0"/>
                      </a:rPr>
                      <a:pPr/>
                      <a:t>[CATEGORY NAME]</a:t>
                    </a:fld>
                    <a:r>
                      <a:rPr lang="en-US" baseline="0" dirty="0">
                        <a:latin typeface="Calibri" panose="020F0502020204030204" pitchFamily="34" charset="0"/>
                      </a:rPr>
                      <a:t>, </a:t>
                    </a:r>
                    <a:r>
                      <a:rPr lang="en-US" baseline="0" dirty="0" smtClean="0">
                        <a:latin typeface="Calibri" panose="020F0502020204030204" pitchFamily="34" charset="0"/>
                      </a:rPr>
                      <a:t>26%</a:t>
                    </a:r>
                  </a:p>
                </c:rich>
              </c:tx>
              <c:dLblPos val="bestFit"/>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Lst>
            </c:dLbl>
            <c:dLbl>
              <c:idx val="2"/>
              <c:layout>
                <c:manualLayout>
                  <c:x val="4.4287447580526898E-2"/>
                  <c:y val="1.38074862655012E-2"/>
                </c:manualLayout>
              </c:layout>
              <c:tx>
                <c:rich>
                  <a:bodyPr/>
                  <a:lstStyle/>
                  <a:p>
                    <a:fld id="{F64C12EA-2F66-49A4-870D-CA1C6C087EAC}" type="CATEGORYNAME">
                      <a:rPr lang="en-US">
                        <a:latin typeface="Calibri" panose="020F0502020204030204" pitchFamily="34" charset="0"/>
                      </a:rPr>
                      <a:pPr/>
                      <a:t>[CATEGORY NAME]</a:t>
                    </a:fld>
                    <a:r>
                      <a:rPr lang="en-US" baseline="0" dirty="0">
                        <a:latin typeface="Calibri" panose="020F0502020204030204" pitchFamily="34" charset="0"/>
                      </a:rPr>
                      <a:t>, </a:t>
                    </a:r>
                    <a:fld id="{366D7E97-1AC9-4A28-8706-94C35070E4D4}" type="PERCENTAGE">
                      <a:rPr lang="en-US" baseline="0">
                        <a:latin typeface="Calibri" panose="020F0502020204030204" pitchFamily="34" charset="0"/>
                      </a:rPr>
                      <a:pPr/>
                      <a:t>[PERCENTAGE]</a:t>
                    </a:fld>
                    <a:endParaRPr lang="en-US" baseline="0" dirty="0">
                      <a:latin typeface="Calibri" panose="020F0502020204030204" pitchFamily="34" charset="0"/>
                    </a:endParaRPr>
                  </a:p>
                </c:rich>
              </c:tx>
              <c:dLblPos val="bestFit"/>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Lst>
            </c:dLbl>
            <c:dLbl>
              <c:idx val="3"/>
              <c:layout>
                <c:manualLayout>
                  <c:x val="1.6268920403231101E-2"/>
                  <c:y val="-1.09401770085935E-2"/>
                </c:manualLayout>
              </c:layout>
              <c:tx>
                <c:rich>
                  <a:bodyPr rot="0" vert="horz"/>
                  <a:lstStyle/>
                  <a:p>
                    <a:pPr algn="l">
                      <a:defRPr sz="2000">
                        <a:solidFill>
                          <a:schemeClr val="tx1">
                            <a:lumMod val="65000"/>
                            <a:lumOff val="35000"/>
                          </a:schemeClr>
                        </a:solidFill>
                        <a:latin typeface="+mn-lt"/>
                      </a:defRPr>
                    </a:pPr>
                    <a:fld id="{DF2DA3D7-8ABA-4D30-BB8B-63F9D8A1C30A}" type="CATEGORYNAME">
                      <a:rPr lang="en-US" sz="2000">
                        <a:latin typeface="+mn-lt"/>
                      </a:rPr>
                      <a:pPr algn="l">
                        <a:defRPr sz="2000">
                          <a:solidFill>
                            <a:schemeClr val="tx1">
                              <a:lumMod val="65000"/>
                              <a:lumOff val="35000"/>
                            </a:schemeClr>
                          </a:solidFill>
                          <a:latin typeface="+mn-lt"/>
                        </a:defRPr>
                      </a:pPr>
                      <a:t>[CATEGORY NAME]</a:t>
                    </a:fld>
                    <a:r>
                      <a:rPr lang="en-US" sz="2000" baseline="0" dirty="0">
                        <a:latin typeface="+mn-lt"/>
                      </a:rPr>
                      <a:t>, </a:t>
                    </a:r>
                    <a:fld id="{C77D8C78-27F6-486E-B3B1-3E0DB75510B2}" type="PERCENTAGE">
                      <a:rPr lang="en-US" sz="2000" baseline="0">
                        <a:latin typeface="+mn-lt"/>
                      </a:rPr>
                      <a:pPr algn="l">
                        <a:defRPr sz="2000">
                          <a:solidFill>
                            <a:schemeClr val="tx1">
                              <a:lumMod val="65000"/>
                              <a:lumOff val="35000"/>
                            </a:schemeClr>
                          </a:solidFill>
                          <a:latin typeface="+mn-lt"/>
                        </a:defRPr>
                      </a:pPr>
                      <a:t>[PERCENTAGE]</a:t>
                    </a:fld>
                    <a:endParaRPr lang="en-US" sz="2000" baseline="0" dirty="0">
                      <a:latin typeface="+mn-lt"/>
                    </a:endParaRPr>
                  </a:p>
                </c:rich>
              </c:tx>
              <c:spPr>
                <a:noFill/>
                <a:ln>
                  <a:noFill/>
                </a:ln>
              </c:spPr>
              <c:dLblPos val="bestFit"/>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Lst>
            </c:dLbl>
            <c:dLbl>
              <c:idx val="4"/>
              <c:layout>
                <c:manualLayout>
                  <c:x val="3.2257734660719101E-2"/>
                  <c:y val="-4.1472265147820202E-2"/>
                </c:manualLayout>
              </c:layout>
              <c:tx>
                <c:rich>
                  <a:bodyPr rot="0" vert="horz"/>
                  <a:lstStyle/>
                  <a:p>
                    <a:pPr algn="l">
                      <a:defRPr sz="2000">
                        <a:solidFill>
                          <a:schemeClr val="tx1">
                            <a:lumMod val="65000"/>
                            <a:lumOff val="35000"/>
                          </a:schemeClr>
                        </a:solidFill>
                        <a:latin typeface="+mn-lt"/>
                      </a:defRPr>
                    </a:pPr>
                    <a:fld id="{5DD6CB1A-0B14-4B78-BFDF-43E9C321E9C0}" type="CATEGORYNAME">
                      <a:rPr lang="en-US" sz="2000">
                        <a:latin typeface="+mn-lt"/>
                      </a:rPr>
                      <a:pPr algn="l">
                        <a:defRPr sz="2000">
                          <a:solidFill>
                            <a:schemeClr val="tx1">
                              <a:lumMod val="65000"/>
                              <a:lumOff val="35000"/>
                            </a:schemeClr>
                          </a:solidFill>
                          <a:latin typeface="+mn-lt"/>
                        </a:defRPr>
                      </a:pPr>
                      <a:t>[CATEGORY NAME]</a:t>
                    </a:fld>
                    <a:r>
                      <a:rPr lang="en-US" sz="2000" baseline="0" dirty="0">
                        <a:latin typeface="+mn-lt"/>
                      </a:rPr>
                      <a:t>, </a:t>
                    </a:r>
                    <a:fld id="{FA3DF809-71E5-42E7-B01B-CA18F1C941A5}" type="PERCENTAGE">
                      <a:rPr lang="en-US" sz="2000" baseline="0">
                        <a:latin typeface="+mn-lt"/>
                      </a:rPr>
                      <a:pPr algn="l">
                        <a:defRPr sz="2000">
                          <a:solidFill>
                            <a:schemeClr val="tx1">
                              <a:lumMod val="65000"/>
                              <a:lumOff val="35000"/>
                            </a:schemeClr>
                          </a:solidFill>
                          <a:latin typeface="+mn-lt"/>
                        </a:defRPr>
                      </a:pPr>
                      <a:t>[PERCENTAGE]</a:t>
                    </a:fld>
                    <a:endParaRPr lang="en-US" sz="2000" baseline="0" dirty="0">
                      <a:latin typeface="+mn-lt"/>
                    </a:endParaRPr>
                  </a:p>
                </c:rich>
              </c:tx>
              <c:spPr>
                <a:noFill/>
                <a:ln>
                  <a:noFill/>
                </a:ln>
              </c:spPr>
              <c:dLblPos val="bestFit"/>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Lst>
            </c:dLbl>
            <c:dLbl>
              <c:idx val="5"/>
              <c:layout>
                <c:manualLayout>
                  <c:x val="1.8603503481484401E-2"/>
                  <c:y val="-4.9709652815290703E-2"/>
                </c:manualLayout>
              </c:layout>
              <c:tx>
                <c:rich>
                  <a:bodyPr rot="0" vert="horz"/>
                  <a:lstStyle/>
                  <a:p>
                    <a:pPr algn="l">
                      <a:defRPr sz="2000">
                        <a:solidFill>
                          <a:schemeClr val="tx1">
                            <a:lumMod val="65000"/>
                            <a:lumOff val="35000"/>
                          </a:schemeClr>
                        </a:solidFill>
                        <a:latin typeface="+mn-lt"/>
                      </a:defRPr>
                    </a:pPr>
                    <a:fld id="{16E8DB38-E031-4211-BA43-ABEAE1FC040D}" type="CATEGORYNAME">
                      <a:rPr lang="en-US" sz="2000">
                        <a:latin typeface="+mn-lt"/>
                      </a:rPr>
                      <a:pPr algn="l">
                        <a:defRPr sz="2000">
                          <a:solidFill>
                            <a:schemeClr val="tx1">
                              <a:lumMod val="65000"/>
                              <a:lumOff val="35000"/>
                            </a:schemeClr>
                          </a:solidFill>
                          <a:latin typeface="+mn-lt"/>
                        </a:defRPr>
                      </a:pPr>
                      <a:t>[CATEGORY NAME]</a:t>
                    </a:fld>
                    <a:r>
                      <a:rPr lang="en-US" sz="2000" baseline="0" dirty="0">
                        <a:latin typeface="+mn-lt"/>
                      </a:rPr>
                      <a:t>, </a:t>
                    </a:r>
                    <a:fld id="{97F344E8-A435-451A-A19D-B5787E4B0816}" type="PERCENTAGE">
                      <a:rPr lang="en-US" sz="2000" baseline="0">
                        <a:latin typeface="+mn-lt"/>
                      </a:rPr>
                      <a:pPr algn="l">
                        <a:defRPr sz="2000">
                          <a:solidFill>
                            <a:schemeClr val="tx1">
                              <a:lumMod val="65000"/>
                              <a:lumOff val="35000"/>
                            </a:schemeClr>
                          </a:solidFill>
                          <a:latin typeface="+mn-lt"/>
                        </a:defRPr>
                      </a:pPr>
                      <a:t>[PERCENTAGE]</a:t>
                    </a:fld>
                    <a:endParaRPr lang="en-US" sz="2000" baseline="0" dirty="0">
                      <a:latin typeface="+mn-lt"/>
                    </a:endParaRPr>
                  </a:p>
                </c:rich>
              </c:tx>
              <c:spPr>
                <a:noFill/>
                <a:ln>
                  <a:noFill/>
                </a:ln>
              </c:spPr>
              <c:dLblPos val="bestFit"/>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Lst>
            </c:dLbl>
            <c:dLbl>
              <c:idx val="6"/>
              <c:layout>
                <c:manualLayout>
                  <c:x val="2.7270847061192299E-2"/>
                  <c:y val="-4.3322253186348102E-2"/>
                </c:manualLayout>
              </c:layout>
              <c:tx>
                <c:rich>
                  <a:bodyPr rot="0" vert="horz"/>
                  <a:lstStyle/>
                  <a:p>
                    <a:pPr algn="l">
                      <a:defRPr sz="2000">
                        <a:solidFill>
                          <a:schemeClr val="tx1">
                            <a:lumMod val="65000"/>
                            <a:lumOff val="35000"/>
                          </a:schemeClr>
                        </a:solidFill>
                        <a:latin typeface="+mn-lt"/>
                      </a:defRPr>
                    </a:pPr>
                    <a:fld id="{A841BE04-29BD-4422-B70F-0A1A35CC43DD}" type="CATEGORYNAME">
                      <a:rPr lang="en-US" sz="2000">
                        <a:latin typeface="+mn-lt"/>
                      </a:rPr>
                      <a:pPr algn="l">
                        <a:defRPr sz="2000">
                          <a:solidFill>
                            <a:schemeClr val="tx1">
                              <a:lumMod val="65000"/>
                              <a:lumOff val="35000"/>
                            </a:schemeClr>
                          </a:solidFill>
                          <a:latin typeface="+mn-lt"/>
                        </a:defRPr>
                      </a:pPr>
                      <a:t>[CATEGORY NAME]</a:t>
                    </a:fld>
                    <a:r>
                      <a:rPr lang="en-US" sz="2000" baseline="0" dirty="0">
                        <a:latin typeface="+mn-lt"/>
                      </a:rPr>
                      <a:t>, </a:t>
                    </a:r>
                    <a:fld id="{F5AA8FC8-39C2-4A6A-B183-E8ED6CCC7225}" type="PERCENTAGE">
                      <a:rPr lang="en-US" sz="2000" baseline="0">
                        <a:latin typeface="+mn-lt"/>
                      </a:rPr>
                      <a:pPr algn="l">
                        <a:defRPr sz="2000">
                          <a:solidFill>
                            <a:schemeClr val="tx1">
                              <a:lumMod val="65000"/>
                              <a:lumOff val="35000"/>
                            </a:schemeClr>
                          </a:solidFill>
                          <a:latin typeface="+mn-lt"/>
                        </a:defRPr>
                      </a:pPr>
                      <a:t>[PERCENTAGE]</a:t>
                    </a:fld>
                    <a:endParaRPr lang="en-US" sz="2000" baseline="0" dirty="0">
                      <a:latin typeface="+mn-lt"/>
                    </a:endParaRPr>
                  </a:p>
                </c:rich>
              </c:tx>
              <c:spPr>
                <a:noFill/>
                <a:ln>
                  <a:noFill/>
                </a:ln>
              </c:spPr>
              <c:dLblPos val="bestFit"/>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Lst>
            </c:dLbl>
            <c:dLbl>
              <c:idx val="7"/>
              <c:layout>
                <c:manualLayout>
                  <c:x val="5.0703716476583602E-2"/>
                  <c:y val="-1.47848034463876E-2"/>
                </c:manualLayout>
              </c:layout>
              <c:tx>
                <c:rich>
                  <a:bodyPr rot="0" vert="horz"/>
                  <a:lstStyle/>
                  <a:p>
                    <a:pPr algn="l">
                      <a:defRPr sz="2000">
                        <a:solidFill>
                          <a:schemeClr val="tx1">
                            <a:lumMod val="65000"/>
                            <a:lumOff val="35000"/>
                          </a:schemeClr>
                        </a:solidFill>
                        <a:latin typeface="+mn-lt"/>
                      </a:defRPr>
                    </a:pPr>
                    <a:fld id="{CD331D0F-98AA-431B-8491-99C35BC28F62}" type="CATEGORYNAME">
                      <a:rPr lang="en-US" sz="2000">
                        <a:latin typeface="+mn-lt"/>
                      </a:rPr>
                      <a:pPr algn="l">
                        <a:defRPr sz="2000">
                          <a:solidFill>
                            <a:schemeClr val="tx1">
                              <a:lumMod val="65000"/>
                              <a:lumOff val="35000"/>
                            </a:schemeClr>
                          </a:solidFill>
                          <a:latin typeface="+mn-lt"/>
                        </a:defRPr>
                      </a:pPr>
                      <a:t>[CATEGORY NAME]</a:t>
                    </a:fld>
                    <a:r>
                      <a:rPr lang="en-US" sz="2000" baseline="0" dirty="0">
                        <a:latin typeface="+mn-lt"/>
                      </a:rPr>
                      <a:t>, </a:t>
                    </a:r>
                    <a:fld id="{6D3004FE-B55E-46EF-9F43-CB32535B869D}" type="PERCENTAGE">
                      <a:rPr lang="en-US" sz="2000" baseline="0">
                        <a:latin typeface="+mn-lt"/>
                      </a:rPr>
                      <a:pPr algn="l">
                        <a:defRPr sz="2000">
                          <a:solidFill>
                            <a:schemeClr val="tx1">
                              <a:lumMod val="65000"/>
                              <a:lumOff val="35000"/>
                            </a:schemeClr>
                          </a:solidFill>
                          <a:latin typeface="+mn-lt"/>
                        </a:defRPr>
                      </a:pPr>
                      <a:t>[PERCENTAGE]</a:t>
                    </a:fld>
                    <a:endParaRPr lang="en-US" sz="2000" baseline="0" dirty="0">
                      <a:latin typeface="+mn-lt"/>
                    </a:endParaRPr>
                  </a:p>
                </c:rich>
              </c:tx>
              <c:spPr>
                <a:noFill/>
                <a:ln>
                  <a:noFill/>
                </a:ln>
              </c:spPr>
              <c:dLblPos val="bestFit"/>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Lst>
            </c:dLbl>
            <c:dLbl>
              <c:idx val="8"/>
              <c:layout>
                <c:manualLayout>
                  <c:x val="9.5678708390511999E-2"/>
                  <c:y val="4.1246811929892803E-2"/>
                </c:manualLayout>
              </c:layout>
              <c:tx>
                <c:rich>
                  <a:bodyPr rot="0" vert="horz"/>
                  <a:lstStyle/>
                  <a:p>
                    <a:pPr algn="l">
                      <a:defRPr sz="2000">
                        <a:solidFill>
                          <a:schemeClr val="tx1">
                            <a:lumMod val="65000"/>
                            <a:lumOff val="35000"/>
                          </a:schemeClr>
                        </a:solidFill>
                        <a:latin typeface="+mn-lt"/>
                      </a:defRPr>
                    </a:pPr>
                    <a:fld id="{B5642E14-DA8E-44F5-B54F-C7A5A3E10470}" type="CATEGORYNAME">
                      <a:rPr lang="en-US" sz="2000">
                        <a:latin typeface="+mn-lt"/>
                      </a:rPr>
                      <a:pPr algn="l">
                        <a:defRPr sz="2000">
                          <a:solidFill>
                            <a:schemeClr val="tx1">
                              <a:lumMod val="65000"/>
                              <a:lumOff val="35000"/>
                            </a:schemeClr>
                          </a:solidFill>
                          <a:latin typeface="+mn-lt"/>
                        </a:defRPr>
                      </a:pPr>
                      <a:t>[CATEGORY NAME]</a:t>
                    </a:fld>
                    <a:r>
                      <a:rPr lang="en-US" sz="2000" baseline="0" dirty="0">
                        <a:latin typeface="+mn-lt"/>
                      </a:rPr>
                      <a:t>, </a:t>
                    </a:r>
                    <a:fld id="{E42AF06B-7D65-4341-B60E-ED7256A1101F}" type="PERCENTAGE">
                      <a:rPr lang="en-US" sz="2000" baseline="0">
                        <a:latin typeface="+mn-lt"/>
                      </a:rPr>
                      <a:pPr algn="l">
                        <a:defRPr sz="2000">
                          <a:solidFill>
                            <a:schemeClr val="tx1">
                              <a:lumMod val="65000"/>
                              <a:lumOff val="35000"/>
                            </a:schemeClr>
                          </a:solidFill>
                          <a:latin typeface="+mn-lt"/>
                        </a:defRPr>
                      </a:pPr>
                      <a:t>[PERCENTAGE]</a:t>
                    </a:fld>
                    <a:endParaRPr lang="en-US" sz="2000" baseline="0" dirty="0">
                      <a:latin typeface="+mn-lt"/>
                    </a:endParaRPr>
                  </a:p>
                </c:rich>
              </c:tx>
              <c:spPr>
                <a:noFill/>
                <a:ln>
                  <a:noFill/>
                </a:ln>
              </c:spPr>
              <c:dLblPos val="bestFit"/>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Lst>
            </c:dLbl>
            <c:dLbl>
              <c:idx val="9"/>
              <c:layout>
                <c:manualLayout>
                  <c:x val="-2.7901177188379499E-2"/>
                  <c:y val="0.117342968919512"/>
                </c:manualLayout>
              </c:layout>
              <c:tx>
                <c:rich>
                  <a:bodyPr rot="0" vert="horz"/>
                  <a:lstStyle/>
                  <a:p>
                    <a:pPr algn="l">
                      <a:defRPr sz="2000">
                        <a:solidFill>
                          <a:schemeClr val="tx1">
                            <a:lumMod val="65000"/>
                            <a:lumOff val="35000"/>
                          </a:schemeClr>
                        </a:solidFill>
                        <a:latin typeface="+mn-lt"/>
                      </a:defRPr>
                    </a:pPr>
                    <a:fld id="{EA66CF0D-9E23-48CF-AE0C-845A31B34BEE}" type="CATEGORYNAME">
                      <a:rPr lang="en-US" sz="2000">
                        <a:latin typeface="+mn-lt"/>
                      </a:rPr>
                      <a:pPr algn="l">
                        <a:defRPr sz="2000">
                          <a:solidFill>
                            <a:schemeClr val="tx1">
                              <a:lumMod val="65000"/>
                              <a:lumOff val="35000"/>
                            </a:schemeClr>
                          </a:solidFill>
                          <a:latin typeface="+mn-lt"/>
                        </a:defRPr>
                      </a:pPr>
                      <a:t>[CATEGORY NAME]</a:t>
                    </a:fld>
                    <a:r>
                      <a:rPr lang="en-US" sz="2000" baseline="0" dirty="0">
                        <a:latin typeface="+mn-lt"/>
                      </a:rPr>
                      <a:t>, </a:t>
                    </a:r>
                    <a:fld id="{4AB63D7C-56C3-4A9F-B6AC-3FB3890E7DF8}" type="PERCENTAGE">
                      <a:rPr lang="en-US" sz="2000" baseline="0">
                        <a:latin typeface="+mn-lt"/>
                      </a:rPr>
                      <a:pPr algn="l">
                        <a:defRPr sz="2000">
                          <a:solidFill>
                            <a:schemeClr val="tx1">
                              <a:lumMod val="65000"/>
                              <a:lumOff val="35000"/>
                            </a:schemeClr>
                          </a:solidFill>
                          <a:latin typeface="+mn-lt"/>
                        </a:defRPr>
                      </a:pPr>
                      <a:t>[PERCENTAGE]</a:t>
                    </a:fld>
                    <a:endParaRPr lang="en-US" sz="2000" baseline="0" dirty="0">
                      <a:latin typeface="+mn-lt"/>
                    </a:endParaRPr>
                  </a:p>
                </c:rich>
              </c:tx>
              <c:numFmt formatCode="0.00%" sourceLinked="0"/>
              <c:spPr>
                <a:noFill/>
                <a:ln>
                  <a:noFill/>
                </a:ln>
              </c:spPr>
              <c:dLblPos val="bestFit"/>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Lst>
            </c:dLbl>
            <c:spPr>
              <a:noFill/>
              <a:ln>
                <a:noFill/>
              </a:ln>
              <a:effectLst/>
            </c:spPr>
            <c:txPr>
              <a:bodyPr rot="0" vert="horz"/>
              <a:lstStyle/>
              <a:p>
                <a:pPr algn="r">
                  <a:defRPr sz="2000">
                    <a:solidFill>
                      <a:schemeClr val="tx1">
                        <a:lumMod val="65000"/>
                        <a:lumOff val="35000"/>
                      </a:schemeClr>
                    </a:solidFill>
                    <a:latin typeface="+mn-lt"/>
                  </a:defRPr>
                </a:pPr>
                <a:endParaRPr lang="en-US"/>
              </a:p>
            </c:txPr>
            <c:dLblPos val="bestFit"/>
            <c:showLegendKey val="0"/>
            <c:showVal val="0"/>
            <c:showCatName val="1"/>
            <c:showSerName val="0"/>
            <c:showPercent val="1"/>
            <c:showBubbleSize val="0"/>
            <c:separator>, </c:separator>
            <c:showLeaderLines val="1"/>
            <c:leaderLines>
              <c:spPr>
                <a:ln>
                  <a:solidFill>
                    <a:schemeClr val="tx1">
                      <a:lumMod val="65000"/>
                      <a:lumOff val="35000"/>
                    </a:schemeClr>
                  </a:solidFill>
                </a:ln>
              </c:spPr>
            </c:leaderLines>
            <c:extLst>
              <c:ext xmlns:c15="http://schemas.microsoft.com/office/drawing/2012/chart" uri="{CE6537A1-D6FC-4f65-9D91-7224C49458BB}">
                <c15:spPr xmlns:c15="http://schemas.microsoft.com/office/drawing/2012/chart">
                  <a:prstGeom prst="accentCallout1">
                    <a:avLst/>
                  </a:prstGeom>
                </c15:spPr>
              </c:ext>
            </c:extLst>
          </c:dLbls>
          <c:cat>
            <c:strRef>
              <c:f>Characterization!$B$23:$B$32</c:f>
              <c:strCache>
                <c:ptCount val="10"/>
                <c:pt idx="0">
                  <c:v>Paper Products</c:v>
                </c:pt>
                <c:pt idx="1">
                  <c:v>Organics</c:v>
                </c:pt>
                <c:pt idx="2">
                  <c:v>Glass</c:v>
                </c:pt>
                <c:pt idx="3">
                  <c:v>Metals</c:v>
                </c:pt>
                <c:pt idx="4">
                  <c:v>Plastics</c:v>
                </c:pt>
                <c:pt idx="5">
                  <c:v>Tires</c:v>
                </c:pt>
                <c:pt idx="6">
                  <c:v>Batteries</c:v>
                </c:pt>
                <c:pt idx="7">
                  <c:v>Textiles</c:v>
                </c:pt>
                <c:pt idx="8">
                  <c:v>E-Waste</c:v>
                </c:pt>
                <c:pt idx="9">
                  <c:v>Paint</c:v>
                </c:pt>
              </c:strCache>
            </c:strRef>
          </c:cat>
          <c:val>
            <c:numRef>
              <c:f>Characterization!$C$23:$C$32</c:f>
              <c:numCache>
                <c:formatCode>0%</c:formatCode>
                <c:ptCount val="10"/>
                <c:pt idx="0">
                  <c:v>0.31439685558128699</c:v>
                </c:pt>
                <c:pt idx="1">
                  <c:v>0.26752779168452701</c:v>
                </c:pt>
                <c:pt idx="2">
                  <c:v>0.13312625424177901</c:v>
                </c:pt>
                <c:pt idx="3">
                  <c:v>0.11731214976238501</c:v>
                </c:pt>
                <c:pt idx="4">
                  <c:v>5.2282047529674101E-2</c:v>
                </c:pt>
                <c:pt idx="5">
                  <c:v>4.0302931194949099E-2</c:v>
                </c:pt>
                <c:pt idx="6">
                  <c:v>3.1972650234833498E-2</c:v>
                </c:pt>
                <c:pt idx="7">
                  <c:v>2.11207561800912E-2</c:v>
                </c:pt>
                <c:pt idx="8">
                  <c:v>1.7369497613600699E-2</c:v>
                </c:pt>
                <c:pt idx="9">
                  <c:v>1.5920167974943099E-4</c:v>
                </c:pt>
              </c:numCache>
            </c:numRef>
          </c:val>
        </c:ser>
        <c:dLbls>
          <c:dLblPos val="bestFit"/>
          <c:showLegendKey val="0"/>
          <c:showVal val="1"/>
          <c:showCatName val="0"/>
          <c:showSerName val="0"/>
          <c:showPercent val="0"/>
          <c:showBubbleSize val="0"/>
          <c:showLeaderLines val="1"/>
        </c:dLbls>
        <c:firstSliceAng val="136"/>
      </c:pieChart>
    </c:plotArea>
    <c:plotVisOnly val="1"/>
    <c:dispBlanksAs val="gap"/>
    <c:showDLblsOverMax val="0"/>
  </c:chart>
  <c:txPr>
    <a:bodyPr/>
    <a:lstStyle/>
    <a:p>
      <a:pPr>
        <a:defRPr sz="1800">
          <a:latin typeface="Proxima Nova Cond Regular"/>
          <a:cs typeface="Proxima Nova Cond Regula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10539540429301"/>
          <c:y val="6.2167681153222097E-2"/>
          <c:w val="0.47114365128614799"/>
          <c:h val="0.80932118047961998"/>
        </c:manualLayout>
      </c:layout>
      <c:doughnutChart>
        <c:varyColors val="1"/>
        <c:ser>
          <c:idx val="0"/>
          <c:order val="0"/>
          <c:tx>
            <c:strRef>
              <c:f>Sheet1!$B$1</c:f>
              <c:strCache>
                <c:ptCount val="1"/>
                <c:pt idx="0">
                  <c:v>2013 TONS</c:v>
                </c:pt>
              </c:strCache>
            </c:strRef>
          </c:tx>
          <c:dPt>
            <c:idx val="0"/>
            <c:bubble3D val="0"/>
            <c:spPr>
              <a:solidFill>
                <a:schemeClr val="tx1">
                  <a:lumMod val="50000"/>
                  <a:lumOff val="50000"/>
                </a:schemeClr>
              </a:solidFill>
              <a:ln w="19050">
                <a:solidFill>
                  <a:schemeClr val="lt1"/>
                </a:solidFill>
              </a:ln>
              <a:effectLst/>
            </c:spPr>
          </c:dPt>
          <c:dPt>
            <c:idx val="1"/>
            <c:bubble3D val="0"/>
            <c:spPr>
              <a:solidFill>
                <a:srgbClr val="C00000"/>
              </a:solidFill>
              <a:ln w="19050">
                <a:solidFill>
                  <a:schemeClr val="lt1"/>
                </a:solidFill>
              </a:ln>
              <a:effectLst/>
            </c:spPr>
          </c:dPt>
          <c:dPt>
            <c:idx val="2"/>
            <c:bubble3D val="0"/>
            <c:spPr>
              <a:solidFill>
                <a:schemeClr val="accent5"/>
              </a:solidFill>
              <a:ln w="19050">
                <a:solidFill>
                  <a:schemeClr val="lt1"/>
                </a:solidFill>
              </a:ln>
              <a:effectLst/>
            </c:spPr>
          </c:dPt>
          <c:cat>
            <c:strRef>
              <c:f>Sheet1!$A$2:$A$3</c:f>
              <c:strCache>
                <c:ptCount val="2"/>
                <c:pt idx="0">
                  <c:v>Landfilled</c:v>
                </c:pt>
                <c:pt idx="1">
                  <c:v>Incinerated</c:v>
                </c:pt>
              </c:strCache>
            </c:strRef>
          </c:cat>
          <c:val>
            <c:numRef>
              <c:f>Sheet1!$B$2:$B$3</c:f>
              <c:numCache>
                <c:formatCode>#,##0</c:formatCode>
                <c:ptCount val="2"/>
                <c:pt idx="0">
                  <c:v>7193758</c:v>
                </c:pt>
                <c:pt idx="1">
                  <c:v>839879</c:v>
                </c:pt>
              </c:numCache>
            </c:numRef>
          </c:val>
        </c:ser>
        <c:dLbls>
          <c:showLegendKey val="0"/>
          <c:showVal val="0"/>
          <c:showCatName val="0"/>
          <c:showSerName val="0"/>
          <c:showPercent val="0"/>
          <c:showBubbleSize val="0"/>
          <c:showLeaderLines val="1"/>
        </c:dLbls>
        <c:firstSliceAng val="0"/>
        <c:holeSize val="73"/>
      </c:doughnutChart>
      <c:spPr>
        <a:noFill/>
        <a:ln>
          <a:noFill/>
        </a:ln>
        <a:effectLst/>
      </c:spPr>
    </c:plotArea>
    <c:legend>
      <c:legendPos val="r"/>
      <c:layout>
        <c:manualLayout>
          <c:xMode val="edge"/>
          <c:yMode val="edge"/>
          <c:x val="0.66727528624139398"/>
          <c:y val="0.37550590551181101"/>
          <c:w val="0.32306287800981398"/>
          <c:h val="0.24898818897637801"/>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Proxima Nova Cn Rg" panose="02000506030000020004" pitchFamily="50" charset="0"/>
              <a:ea typeface="+mn-ea"/>
              <a:cs typeface="+mn-cs"/>
            </a:defRPr>
          </a:pPr>
          <a:endParaRPr lang="en-US"/>
        </a:p>
      </c:txPr>
    </c:legend>
    <c:plotVisOnly val="1"/>
    <c:dispBlanksAs val="gap"/>
    <c:showDLblsOverMax val="0"/>
  </c:chart>
  <c:spPr>
    <a:noFill/>
    <a:ln>
      <a:noFill/>
    </a:ln>
    <a:effectLst/>
  </c:spPr>
  <c:txPr>
    <a:bodyPr/>
    <a:lstStyle/>
    <a:p>
      <a:pPr>
        <a:defRPr sz="280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0.23478</cdr:x>
      <cdr:y>0.23584</cdr:y>
    </cdr:from>
    <cdr:to>
      <cdr:x>0.51154</cdr:x>
      <cdr:y>0.69228</cdr:y>
    </cdr:to>
    <cdr:sp macro="" textlink="">
      <cdr:nvSpPr>
        <cdr:cNvPr id="3" name="TextBox 2"/>
        <cdr:cNvSpPr txBox="1"/>
      </cdr:nvSpPr>
      <cdr:spPr>
        <a:xfrm xmlns:a="http://schemas.openxmlformats.org/drawingml/2006/main">
          <a:off x="1528299" y="900467"/>
          <a:ext cx="1801588" cy="1742753"/>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4800" dirty="0" smtClean="0">
              <a:solidFill>
                <a:schemeClr val="tx1">
                  <a:lumMod val="75000"/>
                  <a:lumOff val="25000"/>
                </a:schemeClr>
              </a:solidFill>
              <a:latin typeface="Calibri" panose="020F0502020204030204" pitchFamily="34" charset="0"/>
              <a:cs typeface="Proxima Nova Regular"/>
            </a:rPr>
            <a:t>8.0M </a:t>
          </a:r>
        </a:p>
        <a:p xmlns:a="http://schemas.openxmlformats.org/drawingml/2006/main">
          <a:pPr algn="ctr"/>
          <a:r>
            <a:rPr lang="en-US" sz="3600" dirty="0" smtClean="0">
              <a:solidFill>
                <a:schemeClr val="tx1">
                  <a:lumMod val="75000"/>
                  <a:lumOff val="25000"/>
                </a:schemeClr>
              </a:solidFill>
              <a:latin typeface="Calibri" panose="020F0502020204030204" pitchFamily="34" charset="0"/>
              <a:cs typeface="Proxima Nova Regular"/>
            </a:rPr>
            <a:t>Tons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DD839874-BCEC-4BE5-B52A-E2684E538DF6}" type="datetimeFigureOut">
              <a:rPr lang="en-US" smtClean="0"/>
              <a:t>7/24/2015</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D29DC092-47D2-4AF6-9BDF-A149DBC9B0BC}" type="slidenum">
              <a:rPr lang="en-US" smtClean="0"/>
              <a:t>‹#›</a:t>
            </a:fld>
            <a:endParaRPr lang="en-US"/>
          </a:p>
        </p:txBody>
      </p:sp>
    </p:spTree>
    <p:extLst>
      <p:ext uri="{BB962C8B-B14F-4D97-AF65-F5344CB8AC3E}">
        <p14:creationId xmlns:p14="http://schemas.microsoft.com/office/powerpoint/2010/main" val="2400517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61" tIns="48331" rIns="96661" bIns="48331" rtlCol="0"/>
          <a:lstStyle>
            <a:lvl1pPr algn="l">
              <a:defRPr sz="13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4143587" y="1"/>
            <a:ext cx="3169920" cy="481727"/>
          </a:xfrm>
          <a:prstGeom prst="rect">
            <a:avLst/>
          </a:prstGeom>
        </p:spPr>
        <p:txBody>
          <a:bodyPr vert="horz" lIns="96661" tIns="48331" rIns="96661" bIns="48331" rtlCol="0"/>
          <a:lstStyle>
            <a:lvl1pPr algn="r">
              <a:defRPr sz="1300">
                <a:latin typeface="Calibri" panose="020F0502020204030204" pitchFamily="34" charset="0"/>
              </a:defRPr>
            </a:lvl1pPr>
          </a:lstStyle>
          <a:p>
            <a:fld id="{C29B4D8D-F1E4-45EE-94BE-774597FB1AF8}" type="datetimeFigureOut">
              <a:rPr lang="en-US" smtClean="0"/>
              <a:pPr/>
              <a:t>7/24/2015</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4"/>
          </a:xfrm>
          <a:prstGeom prst="rect">
            <a:avLst/>
          </a:prstGeom>
        </p:spPr>
        <p:txBody>
          <a:bodyPr vert="horz" lIns="96661" tIns="48331" rIns="96661" bIns="48331"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atin typeface="Calibri" panose="020F0502020204030204" pitchFamily="34" charset="0"/>
              </a:defRPr>
            </a:lvl1pPr>
          </a:lstStyle>
          <a:p>
            <a:fld id="{C5C9E938-D262-441D-942C-C1A6312E3B9F}" type="slidenum">
              <a:rPr lang="en-US" smtClean="0"/>
              <a:pPr/>
              <a:t>‹#›</a:t>
            </a:fld>
            <a:endParaRPr lang="en-US" dirty="0"/>
          </a:p>
        </p:txBody>
      </p:sp>
    </p:spTree>
    <p:extLst>
      <p:ext uri="{BB962C8B-B14F-4D97-AF65-F5344CB8AC3E}">
        <p14:creationId xmlns:p14="http://schemas.microsoft.com/office/powerpoint/2010/main" val="1787308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Introduction.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Good Morning, Thanks Chad and thanks for attending</a:t>
            </a:r>
          </a:p>
          <a:p>
            <a:pPr marL="171450" indent="-171450">
              <a:buFont typeface="Arial" panose="020B0604020202020204" pitchFamily="34" charset="0"/>
              <a:buChar char="•"/>
            </a:pPr>
            <a:r>
              <a:rPr lang="en-US" dirty="0" smtClean="0"/>
              <a:t>I’m Hunt</a:t>
            </a:r>
            <a:r>
              <a:rPr lang="en-US" baseline="0" dirty="0" smtClean="0"/>
              <a:t> Briggs, the Project Leader for the MRI. I work with my colleagues here at RRS toward a waste free future. I’m h</a:t>
            </a:r>
            <a:r>
              <a:rPr lang="en-US" dirty="0" smtClean="0"/>
              <a:t>appy</a:t>
            </a:r>
            <a:r>
              <a:rPr lang="en-US" baseline="0" dirty="0" smtClean="0"/>
              <a:t> to tell you about the Michigan Recycling Index effort. I’m joined by a couple members of our RRS project team including Nicholas Lange and Beth Coddington – They both led much of the research and analytics on the project.</a:t>
            </a:r>
          </a:p>
          <a:p>
            <a:pPr marL="171450" indent="-171450">
              <a:buFont typeface="Arial" panose="020B0604020202020204" pitchFamily="34" charset="0"/>
              <a:buChar char="•"/>
            </a:pPr>
            <a:r>
              <a:rPr lang="en-US" baseline="0" dirty="0" smtClean="0"/>
              <a:t>Today I’ll talk about the: </a:t>
            </a:r>
          </a:p>
          <a:p>
            <a:pPr marL="628650" lvl="1" indent="-171450">
              <a:buFont typeface="Arial" panose="020B0604020202020204" pitchFamily="34" charset="0"/>
              <a:buChar char="•"/>
            </a:pPr>
            <a:r>
              <a:rPr lang="en-US" baseline="0" dirty="0" smtClean="0"/>
              <a:t>Goals of the project</a:t>
            </a:r>
          </a:p>
          <a:p>
            <a:pPr marL="628650" lvl="1" indent="-171450">
              <a:buFont typeface="Arial" panose="020B0604020202020204" pitchFamily="34" charset="0"/>
              <a:buChar char="•"/>
            </a:pPr>
            <a:r>
              <a:rPr lang="en-US" baseline="0" dirty="0" smtClean="0"/>
              <a:t>Tell you about The approach &amp; methods we used and </a:t>
            </a:r>
          </a:p>
          <a:p>
            <a:pPr marL="628650" lvl="1" indent="-171450">
              <a:buFont typeface="Arial" panose="020B0604020202020204" pitchFamily="34" charset="0"/>
              <a:buChar char="•"/>
            </a:pPr>
            <a:r>
              <a:rPr lang="en-US" baseline="0" dirty="0" smtClean="0"/>
              <a:t>Share the key results</a:t>
            </a:r>
          </a:p>
          <a:p>
            <a:pPr marL="171450" lvl="0" indent="-171450">
              <a:buFont typeface="Arial" panose="020B0604020202020204" pitchFamily="34" charset="0"/>
              <a:buChar char="•"/>
            </a:pPr>
            <a:r>
              <a:rPr lang="en-US" baseline="0" dirty="0" smtClean="0"/>
              <a:t>Then I’ll “take off my MRI hat and put on my RRS hat” and speak for a few minutes about some “what if scenarios” and explore some specific program focus areas could be beneficial to help us achieve the Governor’s aggressive goal of boosting recycling rate to 30%. </a:t>
            </a:r>
          </a:p>
        </p:txBody>
      </p:sp>
      <p:sp>
        <p:nvSpPr>
          <p:cNvPr id="4" name="Slide Number Placeholder 3"/>
          <p:cNvSpPr>
            <a:spLocks noGrp="1"/>
          </p:cNvSpPr>
          <p:nvPr>
            <p:ph type="sldNum" sz="quarter" idx="10"/>
          </p:nvPr>
        </p:nvSpPr>
        <p:spPr/>
        <p:txBody>
          <a:bodyPr/>
          <a:lstStyle/>
          <a:p>
            <a:fld id="{C5C9E938-D262-441D-942C-C1A6312E3B9F}" type="slidenum">
              <a:rPr lang="en-US" smtClean="0"/>
              <a:t>1</a:t>
            </a:fld>
            <a:endParaRPr lang="en-US"/>
          </a:p>
        </p:txBody>
      </p:sp>
    </p:spTree>
    <p:extLst>
      <p:ext uri="{BB962C8B-B14F-4D97-AF65-F5344CB8AC3E}">
        <p14:creationId xmlns:p14="http://schemas.microsoft.com/office/powerpoint/2010/main" val="3130562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smtClean="0"/>
              <a:t>Step</a:t>
            </a:r>
            <a:r>
              <a:rPr lang="en-US" baseline="0" dirty="0" smtClean="0"/>
              <a:t> #1 was to survey each level of the recycling value chain.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We </a:t>
            </a:r>
            <a:r>
              <a:rPr lang="en-US" baseline="0" dirty="0" smtClean="0"/>
              <a:t>developed a confidentiality agreement that gave assurance to stakeholders that we would handle their data securely. Since participation is voluntary, and we want to be respectful of company specific information that is sensitive / confidential. </a:t>
            </a:r>
          </a:p>
          <a:p>
            <a:pPr lvl="1"/>
            <a:r>
              <a:rPr lang="en-US" baseline="0" dirty="0" smtClean="0"/>
              <a:t>For the survey,</a:t>
            </a:r>
          </a:p>
          <a:p>
            <a:pPr lvl="1"/>
            <a:r>
              <a:rPr lang="en-US" baseline="0" dirty="0" smtClean="0"/>
              <a:t>- We began with Counties and Municipalities over 10k population.  </a:t>
            </a:r>
          </a:p>
          <a:p>
            <a:pPr lvl="2"/>
            <a:r>
              <a:rPr lang="en-US" baseline="0" dirty="0" smtClean="0"/>
              <a:t>- All municipalities, including Townships and Villages were welcome to voluntarily participate.  </a:t>
            </a:r>
          </a:p>
          <a:p>
            <a:pPr lvl="1"/>
            <a:r>
              <a:rPr lang="en-US" baseline="0" dirty="0" smtClean="0"/>
              <a:t>- Surveys were also administered to recycling facilities, haulers, and compost facilities.</a:t>
            </a:r>
          </a:p>
          <a:p>
            <a:pPr lvl="1"/>
            <a:r>
              <a:rPr lang="en-US" baseline="0" dirty="0" smtClean="0"/>
              <a:t>- Paper mills and plastics reprocessors were interviewed and were requested to share data.- </a:t>
            </a:r>
          </a:p>
          <a:p>
            <a:endParaRPr lang="en-US" dirty="0"/>
          </a:p>
        </p:txBody>
      </p:sp>
      <p:sp>
        <p:nvSpPr>
          <p:cNvPr id="4" name="Slide Number Placeholder 3"/>
          <p:cNvSpPr>
            <a:spLocks noGrp="1"/>
          </p:cNvSpPr>
          <p:nvPr>
            <p:ph type="sldNum" sz="quarter" idx="10"/>
          </p:nvPr>
        </p:nvSpPr>
        <p:spPr/>
        <p:txBody>
          <a:bodyPr/>
          <a:lstStyle/>
          <a:p>
            <a:fld id="{C5C9E938-D262-441D-942C-C1A6312E3B9F}" type="slidenum">
              <a:rPr lang="en-US" smtClean="0"/>
              <a:pPr/>
              <a:t>10</a:t>
            </a:fld>
            <a:endParaRPr lang="en-US" dirty="0"/>
          </a:p>
        </p:txBody>
      </p:sp>
    </p:spTree>
    <p:extLst>
      <p:ext uri="{BB962C8B-B14F-4D97-AF65-F5344CB8AC3E}">
        <p14:creationId xmlns:p14="http://schemas.microsoft.com/office/powerpoint/2010/main" val="2265044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smtClean="0"/>
              <a:t>Step #2 involved</a:t>
            </a:r>
            <a:r>
              <a:rPr lang="en-US" baseline="0" dirty="0" smtClean="0"/>
              <a:t> gathering all available data to measure ‘take-back’ recycling amounts, such as carpet, batteries, textiles, white goods, electronics, tires, etc..  </a:t>
            </a:r>
          </a:p>
          <a:p>
            <a:endParaRPr lang="en-US" baseline="0" dirty="0" smtClean="0"/>
          </a:p>
          <a:p>
            <a:pPr marL="181240" indent="-181240">
              <a:buFont typeface="Arial" panose="020B0604020202020204" pitchFamily="34" charset="0"/>
              <a:buChar char="•"/>
            </a:pPr>
            <a:r>
              <a:rPr lang="en-US" baseline="0" dirty="0" smtClean="0"/>
              <a:t>Certain quantities were in the public domain - clearly reported and available from DEQ, such as compost and e-waste.</a:t>
            </a:r>
          </a:p>
          <a:p>
            <a:pPr marL="181240" indent="-181240">
              <a:buFont typeface="Arial" panose="020B0604020202020204" pitchFamily="34" charset="0"/>
              <a:buChar char="•"/>
            </a:pPr>
            <a:r>
              <a:rPr lang="en-US" baseline="0" dirty="0" smtClean="0"/>
              <a:t>Other materials required adjustments from their reported values in order to remain in line with MSW, such as tires (TDF removed) and batteries (adjusted from industry claim)</a:t>
            </a:r>
          </a:p>
          <a:p>
            <a:pPr marL="181240" indent="-181240">
              <a:buFont typeface="Arial" panose="020B0604020202020204" pitchFamily="34" charset="0"/>
              <a:buChar char="•"/>
            </a:pPr>
            <a:r>
              <a:rPr lang="en-US" baseline="0" dirty="0" smtClean="0"/>
              <a:t>Some material was projected based on generation data provided by industrial or government sources (textiles and white goods).</a:t>
            </a:r>
            <a:endParaRPr lang="en-US" dirty="0" smtClean="0"/>
          </a:p>
          <a:p>
            <a:endParaRPr lang="en-US" dirty="0"/>
          </a:p>
        </p:txBody>
      </p:sp>
      <p:sp>
        <p:nvSpPr>
          <p:cNvPr id="4" name="Slide Number Placeholder 3"/>
          <p:cNvSpPr>
            <a:spLocks noGrp="1"/>
          </p:cNvSpPr>
          <p:nvPr>
            <p:ph type="sldNum" sz="quarter" idx="10"/>
          </p:nvPr>
        </p:nvSpPr>
        <p:spPr/>
        <p:txBody>
          <a:bodyPr/>
          <a:lstStyle/>
          <a:p>
            <a:fld id="{C5C9E938-D262-441D-942C-C1A6312E3B9F}" type="slidenum">
              <a:rPr lang="en-US" smtClean="0"/>
              <a:pPr/>
              <a:t>11</a:t>
            </a:fld>
            <a:endParaRPr lang="en-US" dirty="0"/>
          </a:p>
        </p:txBody>
      </p:sp>
    </p:spTree>
    <p:extLst>
      <p:ext uri="{BB962C8B-B14F-4D97-AF65-F5344CB8AC3E}">
        <p14:creationId xmlns:p14="http://schemas.microsoft.com/office/powerpoint/2010/main" val="2265044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baseline="0" dirty="0" smtClean="0"/>
          </a:p>
          <a:p>
            <a:r>
              <a:rPr lang="en-US" baseline="0" dirty="0" smtClean="0"/>
              <a:t>The community survey was completed by:</a:t>
            </a:r>
          </a:p>
          <a:p>
            <a:pPr marL="181240" indent="-181240">
              <a:buFont typeface="Arial" panose="020B0604020202020204" pitchFamily="34" charset="0"/>
              <a:buChar char="•"/>
            </a:pPr>
            <a:r>
              <a:rPr lang="en-US" baseline="0" dirty="0" smtClean="0"/>
              <a:t>134 communities representing 40% of the states population. (much information was gathered, and a fraction of these had tonnage information)</a:t>
            </a:r>
            <a:endParaRPr lang="en-US" dirty="0" smtClean="0"/>
          </a:p>
          <a:p>
            <a:pPr marL="181240" indent="-181240">
              <a:buFont typeface="Arial" panose="020B0604020202020204" pitchFamily="34" charset="0"/>
              <a:buChar char="•"/>
            </a:pPr>
            <a:r>
              <a:rPr lang="en-US" dirty="0" smtClean="0"/>
              <a:t>56 counties</a:t>
            </a:r>
            <a:r>
              <a:rPr lang="en-US" baseline="0" dirty="0" smtClean="0"/>
              <a:t> representing 84% of the state population.</a:t>
            </a:r>
          </a:p>
          <a:p>
            <a:pPr marL="181240" indent="-181240">
              <a:buFont typeface="Arial" panose="020B0604020202020204" pitchFamily="34" charset="0"/>
              <a:buChar char="•"/>
            </a:pPr>
            <a:r>
              <a:rPr lang="en-US" baseline="0" dirty="0" smtClean="0"/>
              <a:t>21 MRFs</a:t>
            </a:r>
          </a:p>
          <a:p>
            <a:pPr marL="181240" indent="-181240">
              <a:buFont typeface="Arial" panose="020B0604020202020204" pitchFamily="34" charset="0"/>
              <a:buChar char="•"/>
            </a:pPr>
            <a:endParaRPr lang="en-US" baseline="0" dirty="0" smtClean="0"/>
          </a:p>
          <a:p>
            <a:r>
              <a:rPr lang="en-US" baseline="0" dirty="0" smtClean="0"/>
              <a:t>So the last component was building a sophisticated model that could extrapolate the patterns of respondent communities to analogous communities for which we didn’t have data, and give us the most accurate measure of actual performance. For those gaps, we have the ability to estimate quantities of recovered material on a community-by-community basis using known information about their recycling system.  </a:t>
            </a:r>
            <a:endParaRPr lang="en-US" dirty="0" smtClean="0"/>
          </a:p>
          <a:p>
            <a:endParaRPr lang="en-US" dirty="0"/>
          </a:p>
        </p:txBody>
      </p:sp>
      <p:sp>
        <p:nvSpPr>
          <p:cNvPr id="4" name="Slide Number Placeholder 3"/>
          <p:cNvSpPr>
            <a:spLocks noGrp="1"/>
          </p:cNvSpPr>
          <p:nvPr>
            <p:ph type="sldNum" sz="quarter" idx="10"/>
          </p:nvPr>
        </p:nvSpPr>
        <p:spPr/>
        <p:txBody>
          <a:bodyPr/>
          <a:lstStyle/>
          <a:p>
            <a:fld id="{C5C9E938-D262-441D-942C-C1A6312E3B9F}" type="slidenum">
              <a:rPr lang="en-US" smtClean="0"/>
              <a:pPr/>
              <a:t>12</a:t>
            </a:fld>
            <a:endParaRPr lang="en-US" dirty="0"/>
          </a:p>
        </p:txBody>
      </p:sp>
    </p:spTree>
    <p:extLst>
      <p:ext uri="{BB962C8B-B14F-4D97-AF65-F5344CB8AC3E}">
        <p14:creationId xmlns:p14="http://schemas.microsoft.com/office/powerpoint/2010/main" val="2265044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Now let’s look at the</a:t>
            </a:r>
            <a:r>
              <a:rPr lang="en-US" baseline="0" dirty="0" smtClean="0"/>
              <a:t> first part of the equation.  </a:t>
            </a:r>
          </a:p>
          <a:p>
            <a:pPr marL="171450" indent="-171450">
              <a:buFont typeface="Arial" panose="020B0604020202020204" pitchFamily="34" charset="0"/>
              <a:buChar char="•"/>
            </a:pPr>
            <a:r>
              <a:rPr lang="en-US" baseline="0" dirty="0" smtClean="0"/>
              <a:t>Who has access to recycling, and what kind of access do they have?</a:t>
            </a:r>
            <a:endParaRPr lang="en-US" dirty="0"/>
          </a:p>
        </p:txBody>
      </p:sp>
      <p:sp>
        <p:nvSpPr>
          <p:cNvPr id="4" name="Slide Number Placeholder 3"/>
          <p:cNvSpPr>
            <a:spLocks noGrp="1"/>
          </p:cNvSpPr>
          <p:nvPr>
            <p:ph type="sldNum" sz="quarter" idx="10"/>
          </p:nvPr>
        </p:nvSpPr>
        <p:spPr/>
        <p:txBody>
          <a:bodyPr/>
          <a:lstStyle/>
          <a:p>
            <a:fld id="{C5C9E938-D262-441D-942C-C1A6312E3B9F}" type="slidenum">
              <a:rPr lang="en-US" smtClean="0"/>
              <a:pPr/>
              <a:t>13</a:t>
            </a:fld>
            <a:endParaRPr lang="en-US" dirty="0"/>
          </a:p>
        </p:txBody>
      </p:sp>
    </p:spTree>
    <p:extLst>
      <p:ext uri="{BB962C8B-B14F-4D97-AF65-F5344CB8AC3E}">
        <p14:creationId xmlns:p14="http://schemas.microsoft.com/office/powerpoint/2010/main" val="759409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a:t>
            </a:r>
            <a:r>
              <a:rPr lang="en-US" dirty="0" smtClean="0"/>
              <a:t>what do</a:t>
            </a:r>
            <a:r>
              <a:rPr lang="en-US" baseline="0" dirty="0" smtClean="0"/>
              <a:t> we even mean by access? </a:t>
            </a:r>
            <a:r>
              <a:rPr lang="en-US" baseline="0" dirty="0" err="1" smtClean="0"/>
              <a:t>Afterall</a:t>
            </a:r>
            <a:r>
              <a:rPr lang="en-US" baseline="0" dirty="0" smtClean="0"/>
              <a:t>, no</a:t>
            </a:r>
            <a:r>
              <a:rPr lang="en-US" dirty="0" smtClean="0"/>
              <a:t>t all access is the same.</a:t>
            </a:r>
            <a:endParaRPr lang="en-US" dirty="0"/>
          </a:p>
        </p:txBody>
      </p:sp>
      <p:sp>
        <p:nvSpPr>
          <p:cNvPr id="4" name="Slide Number Placeholder 3"/>
          <p:cNvSpPr>
            <a:spLocks noGrp="1"/>
          </p:cNvSpPr>
          <p:nvPr>
            <p:ph type="sldNum" sz="quarter" idx="10"/>
          </p:nvPr>
        </p:nvSpPr>
        <p:spPr/>
        <p:txBody>
          <a:bodyPr/>
          <a:lstStyle/>
          <a:p>
            <a:fld id="{C5C9E938-D262-441D-942C-C1A6312E3B9F}" type="slidenum">
              <a:rPr lang="en-US" smtClean="0"/>
              <a:pPr/>
              <a:t>14</a:t>
            </a:fld>
            <a:endParaRPr lang="en-US" dirty="0"/>
          </a:p>
        </p:txBody>
      </p:sp>
    </p:spTree>
    <p:extLst>
      <p:ext uri="{BB962C8B-B14F-4D97-AF65-F5344CB8AC3E}">
        <p14:creationId xmlns:p14="http://schemas.microsoft.com/office/powerpoint/2010/main" val="536488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t>
            </a:r>
            <a:r>
              <a:rPr lang="en-US" baseline="0" dirty="0" smtClean="0"/>
              <a:t>wo primary modes of access to recycling.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Curbside access includes municipally provided or contracted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And we break drop-off into convenient or simply minimal which I’ll explain shortly</a:t>
            </a:r>
            <a:endParaRPr lang="en-US" dirty="0" smtClean="0"/>
          </a:p>
          <a:p>
            <a:endParaRPr lang="en-US" dirty="0"/>
          </a:p>
        </p:txBody>
      </p:sp>
      <p:sp>
        <p:nvSpPr>
          <p:cNvPr id="4" name="Slide Number Placeholder 3"/>
          <p:cNvSpPr>
            <a:spLocks noGrp="1"/>
          </p:cNvSpPr>
          <p:nvPr>
            <p:ph type="sldNum" sz="quarter" idx="10"/>
          </p:nvPr>
        </p:nvSpPr>
        <p:spPr/>
        <p:txBody>
          <a:bodyPr/>
          <a:lstStyle/>
          <a:p>
            <a:fld id="{C5C9E938-D262-441D-942C-C1A6312E3B9F}" type="slidenum">
              <a:rPr lang="en-US" smtClean="0"/>
              <a:pPr/>
              <a:t>15</a:t>
            </a:fld>
            <a:endParaRPr lang="en-US" dirty="0"/>
          </a:p>
        </p:txBody>
      </p:sp>
    </p:spTree>
    <p:extLst>
      <p:ext uri="{BB962C8B-B14F-4D97-AF65-F5344CB8AC3E}">
        <p14:creationId xmlns:p14="http://schemas.microsoft.com/office/powerpoint/2010/main" val="1023895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604133" indent="-604133">
              <a:buFont typeface="Arial" panose="020B0604020202020204" pitchFamily="34" charset="0"/>
              <a:buChar char="•"/>
            </a:pPr>
            <a:r>
              <a:rPr lang="en-US" sz="1200" dirty="0" smtClean="0"/>
              <a:t>You can see that curbside availability varies widely across the state</a:t>
            </a:r>
          </a:p>
          <a:p>
            <a:pPr marL="604133" indent="-604133">
              <a:buFont typeface="Arial" panose="020B0604020202020204" pitchFamily="34" charset="0"/>
              <a:buChar char="•"/>
            </a:pPr>
            <a:r>
              <a:rPr lang="en-US" sz="1200" dirty="0" smtClean="0"/>
              <a:t>It’s generally</a:t>
            </a:r>
            <a:r>
              <a:rPr lang="en-US" sz="1200" baseline="0" dirty="0" smtClean="0"/>
              <a:t> available </a:t>
            </a:r>
            <a:r>
              <a:rPr lang="en-US" sz="1200" dirty="0" smtClean="0"/>
              <a:t>in dense regions</a:t>
            </a:r>
          </a:p>
          <a:p>
            <a:pPr marL="604133" indent="-604133">
              <a:buFont typeface="Arial" panose="020B0604020202020204" pitchFamily="34" charset="0"/>
              <a:buChar char="•"/>
            </a:pPr>
            <a:r>
              <a:rPr lang="en-US" sz="1200" dirty="0" smtClean="0"/>
              <a:t>Rural regions have</a:t>
            </a:r>
            <a:r>
              <a:rPr lang="en-US" sz="1200" baseline="0" dirty="0" smtClean="0"/>
              <a:t> less</a:t>
            </a:r>
            <a:endParaRPr lang="en-US" sz="1200" dirty="0" smtClean="0"/>
          </a:p>
          <a:p>
            <a:pPr marL="0" indent="0">
              <a:buFont typeface="Arial" panose="020B0604020202020204" pitchFamily="34" charset="0"/>
              <a:buNone/>
            </a:pPr>
            <a:endParaRPr lang="en-US" sz="1200" dirty="0" smtClean="0"/>
          </a:p>
        </p:txBody>
      </p:sp>
      <p:sp>
        <p:nvSpPr>
          <p:cNvPr id="4" name="Slide Number Placeholder 3"/>
          <p:cNvSpPr>
            <a:spLocks noGrp="1"/>
          </p:cNvSpPr>
          <p:nvPr>
            <p:ph type="sldNum" sz="quarter" idx="10"/>
          </p:nvPr>
        </p:nvSpPr>
        <p:spPr/>
        <p:txBody>
          <a:bodyPr/>
          <a:lstStyle/>
          <a:p>
            <a:fld id="{C5C9E938-D262-441D-942C-C1A6312E3B9F}" type="slidenum">
              <a:rPr lang="en-US" smtClean="0"/>
              <a:pPr/>
              <a:t>16</a:t>
            </a:fld>
            <a:endParaRPr lang="en-US" dirty="0"/>
          </a:p>
        </p:txBody>
      </p:sp>
    </p:spTree>
    <p:extLst>
      <p:ext uri="{BB962C8B-B14F-4D97-AF65-F5344CB8AC3E}">
        <p14:creationId xmlns:p14="http://schemas.microsoft.com/office/powerpoint/2010/main" val="511487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You</a:t>
            </a:r>
            <a:r>
              <a:rPr lang="en-US" baseline="0" dirty="0" smtClean="0"/>
              <a:t> can see in this visual that access to drop-off facilities is much higher in the rural areas. </a:t>
            </a:r>
          </a:p>
          <a:p>
            <a:pPr marL="171450" indent="-171450">
              <a:buFont typeface="Arial" panose="020B0604020202020204" pitchFamily="34" charset="0"/>
              <a:buChar char="•"/>
            </a:pPr>
            <a:r>
              <a:rPr lang="en-US" dirty="0" smtClean="0"/>
              <a:t>In</a:t>
            </a:r>
            <a:r>
              <a:rPr lang="en-US" baseline="0" dirty="0" smtClean="0"/>
              <a:t> MRI study, </a:t>
            </a:r>
            <a:r>
              <a:rPr lang="en-US" dirty="0" err="1" smtClean="0"/>
              <a:t>Dropoff</a:t>
            </a:r>
            <a:r>
              <a:rPr lang="en-US" baseline="0" dirty="0" smtClean="0"/>
              <a:t> access was measured by county. </a:t>
            </a:r>
          </a:p>
          <a:p>
            <a:pPr marL="171450" indent="-171450">
              <a:buFont typeface="Arial" panose="020B0604020202020204" pitchFamily="34" charset="0"/>
              <a:buChar char="•"/>
            </a:pPr>
            <a:r>
              <a:rPr lang="en-US" baseline="0" dirty="0" smtClean="0"/>
              <a:t>So by minimal access, we mean there is a drop-off location available to residents within the county.</a:t>
            </a:r>
            <a:endParaRPr lang="en-US" dirty="0" smtClean="0"/>
          </a:p>
          <a:p>
            <a:pPr marL="171450" indent="-171450">
              <a:buFont typeface="Arial" panose="020B0604020202020204" pitchFamily="34" charset="0"/>
              <a:buChar char="•"/>
            </a:pPr>
            <a:r>
              <a:rPr lang="en-US" dirty="0" smtClean="0">
                <a:sym typeface="Wingdings" panose="05000000000000000000" pitchFamily="2" charset="2"/>
              </a:rPr>
              <a:t> </a:t>
            </a:r>
            <a:endParaRPr lang="en-US" dirty="0"/>
          </a:p>
        </p:txBody>
      </p:sp>
      <p:sp>
        <p:nvSpPr>
          <p:cNvPr id="4" name="Slide Number Placeholder 3"/>
          <p:cNvSpPr>
            <a:spLocks noGrp="1"/>
          </p:cNvSpPr>
          <p:nvPr>
            <p:ph type="sldNum" sz="quarter" idx="10"/>
          </p:nvPr>
        </p:nvSpPr>
        <p:spPr/>
        <p:txBody>
          <a:bodyPr/>
          <a:lstStyle/>
          <a:p>
            <a:fld id="{FA1400E4-C5A4-4612-BB4D-9D87DF13D6E8}" type="slidenum">
              <a:rPr lang="en-US" smtClean="0"/>
              <a:pPr/>
              <a:t>17</a:t>
            </a:fld>
            <a:endParaRPr lang="en-US" dirty="0"/>
          </a:p>
        </p:txBody>
      </p:sp>
    </p:spTree>
    <p:extLst>
      <p:ext uri="{BB962C8B-B14F-4D97-AF65-F5344CB8AC3E}">
        <p14:creationId xmlns:p14="http://schemas.microsoft.com/office/powerpoint/2010/main" val="1030317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smtClean="0"/>
              <a:t>1. However, minimal county access isn’t a the ideal measure</a:t>
            </a:r>
            <a:r>
              <a:rPr lang="en-US" baseline="0" dirty="0" smtClean="0"/>
              <a:t> of practical access to recycling…</a:t>
            </a:r>
          </a:p>
          <a:p>
            <a:r>
              <a:rPr lang="en-US" baseline="0" dirty="0" smtClean="0"/>
              <a:t>2. The average county population is 35k residents, and it may be </a:t>
            </a:r>
            <a:r>
              <a:rPr lang="en-US" baseline="0" dirty="0" err="1" smtClean="0"/>
              <a:t>impractacle</a:t>
            </a:r>
            <a:r>
              <a:rPr lang="en-US" baseline="0" dirty="0" smtClean="0"/>
              <a:t> to recycle regularly at a single location that is located across the county.</a:t>
            </a:r>
          </a:p>
          <a:p>
            <a:endParaRPr lang="en-US" dirty="0"/>
          </a:p>
        </p:txBody>
      </p:sp>
      <p:sp>
        <p:nvSpPr>
          <p:cNvPr id="4" name="Slide Number Placeholder 3"/>
          <p:cNvSpPr>
            <a:spLocks noGrp="1"/>
          </p:cNvSpPr>
          <p:nvPr>
            <p:ph type="sldNum" sz="quarter" idx="10"/>
          </p:nvPr>
        </p:nvSpPr>
        <p:spPr/>
        <p:txBody>
          <a:bodyPr/>
          <a:lstStyle/>
          <a:p>
            <a:fld id="{FA1400E4-C5A4-4612-BB4D-9D87DF13D6E8}" type="slidenum">
              <a:rPr lang="en-US" smtClean="0"/>
              <a:pPr/>
              <a:t>18</a:t>
            </a:fld>
            <a:endParaRPr lang="en-US" dirty="0"/>
          </a:p>
        </p:txBody>
      </p:sp>
    </p:spTree>
    <p:extLst>
      <p:ext uri="{BB962C8B-B14F-4D97-AF65-F5344CB8AC3E}">
        <p14:creationId xmlns:p14="http://schemas.microsoft.com/office/powerpoint/2010/main" val="840059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baseline="0" dirty="0" smtClean="0"/>
              <a:t>3. So we define convenient </a:t>
            </a:r>
            <a:r>
              <a:rPr lang="en-US" baseline="0" dirty="0" err="1" smtClean="0"/>
              <a:t>dropoff</a:t>
            </a:r>
            <a:r>
              <a:rPr lang="en-US" baseline="0" dirty="0" smtClean="0"/>
              <a:t> which refers to at least 1 drop-off for every 10k residents</a:t>
            </a:r>
            <a:endParaRPr lang="en-US" dirty="0" smtClean="0"/>
          </a:p>
        </p:txBody>
      </p:sp>
      <p:sp>
        <p:nvSpPr>
          <p:cNvPr id="4" name="Slide Number Placeholder 3"/>
          <p:cNvSpPr>
            <a:spLocks noGrp="1"/>
          </p:cNvSpPr>
          <p:nvPr>
            <p:ph type="sldNum" sz="quarter" idx="10"/>
          </p:nvPr>
        </p:nvSpPr>
        <p:spPr/>
        <p:txBody>
          <a:bodyPr/>
          <a:lstStyle/>
          <a:p>
            <a:fld id="{FA1400E4-C5A4-4612-BB4D-9D87DF13D6E8}" type="slidenum">
              <a:rPr lang="en-US" smtClean="0"/>
              <a:pPr/>
              <a:t>19</a:t>
            </a:fld>
            <a:endParaRPr lang="en-US" dirty="0"/>
          </a:p>
        </p:txBody>
      </p:sp>
    </p:spTree>
    <p:extLst>
      <p:ext uri="{BB962C8B-B14F-4D97-AF65-F5344CB8AC3E}">
        <p14:creationId xmlns:p14="http://schemas.microsoft.com/office/powerpoint/2010/main" val="1030317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project was supported by the MDEQ through a Pollution Prevention Grant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Michigan Recycling Coalition administered the project and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RRS formed the project team to execute the work.</a:t>
            </a:r>
          </a:p>
        </p:txBody>
      </p:sp>
      <p:sp>
        <p:nvSpPr>
          <p:cNvPr id="4" name="Slide Number Placeholder 3"/>
          <p:cNvSpPr>
            <a:spLocks noGrp="1"/>
          </p:cNvSpPr>
          <p:nvPr>
            <p:ph type="sldNum" sz="quarter" idx="10"/>
          </p:nvPr>
        </p:nvSpPr>
        <p:spPr/>
        <p:txBody>
          <a:bodyPr/>
          <a:lstStyle/>
          <a:p>
            <a:fld id="{C5C9E938-D262-441D-942C-C1A6312E3B9F}" type="slidenum">
              <a:rPr lang="en-US" smtClean="0"/>
              <a:t>2</a:t>
            </a:fld>
            <a:endParaRPr lang="en-US"/>
          </a:p>
        </p:txBody>
      </p:sp>
    </p:spTree>
    <p:extLst>
      <p:ext uri="{BB962C8B-B14F-4D97-AF65-F5344CB8AC3E}">
        <p14:creationId xmlns:p14="http://schemas.microsoft.com/office/powerpoint/2010/main" val="7680163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228600" indent="-228600">
              <a:buAutoNum type="arabicPeriod"/>
            </a:pPr>
            <a:r>
              <a:rPr lang="en-US" dirty="0" smtClean="0"/>
              <a:t>So what</a:t>
            </a:r>
            <a:r>
              <a:rPr lang="en-US" baseline="0" dirty="0" smtClean="0"/>
              <a:t> were the results? Here they are broken out by access type.</a:t>
            </a:r>
            <a:endParaRPr lang="en-US" dirty="0" smtClean="0"/>
          </a:p>
          <a:p>
            <a:pPr marL="228600" indent="-228600">
              <a:buAutoNum type="arabicPeriod"/>
            </a:pPr>
            <a:r>
              <a:rPr lang="en-US" dirty="0" smtClean="0"/>
              <a:t>Your</a:t>
            </a:r>
            <a:r>
              <a:rPr lang="en-US" baseline="0" dirty="0" smtClean="0"/>
              <a:t> eyes are probably going to the massive bubble, representing the nearly 2M HH that have curbside access either provided through operations administered by the local municipality or through service that is contracted through a 3</a:t>
            </a:r>
            <a:r>
              <a:rPr lang="en-US" baseline="30000" dirty="0" smtClean="0"/>
              <a:t>rd</a:t>
            </a:r>
            <a:r>
              <a:rPr lang="en-US" baseline="0" dirty="0" smtClean="0"/>
              <a:t> party</a:t>
            </a:r>
          </a:p>
          <a:p>
            <a:pPr marL="228600" indent="-228600">
              <a:buAutoNum type="arabicPeriod"/>
            </a:pPr>
            <a:r>
              <a:rPr lang="en-US" baseline="0" dirty="0" smtClean="0"/>
              <a:t>The small bubble on the left represents the nearly ½ million HH that have access, but receive it through subscription services</a:t>
            </a:r>
          </a:p>
          <a:p>
            <a:pPr marL="228600" indent="-228600">
              <a:buAutoNum type="arabicPeriod"/>
            </a:pPr>
            <a:r>
              <a:rPr lang="en-US" baseline="0" dirty="0" smtClean="0"/>
              <a:t>Together, about 2.4M HH in Michigan have access to curbside service.</a:t>
            </a:r>
          </a:p>
          <a:p>
            <a:pPr marL="228600" indent="-228600">
              <a:buAutoNum type="arabicPeriod"/>
            </a:pPr>
            <a:r>
              <a:rPr lang="en-US" baseline="0" dirty="0" smtClean="0"/>
              <a:t>The remaining 1.5M HH have no curbside access. </a:t>
            </a:r>
          </a:p>
          <a:p>
            <a:pPr marL="228600" indent="-228600">
              <a:buAutoNum type="arabicPeriod"/>
            </a:pPr>
            <a:r>
              <a:rPr lang="en-US" baseline="0" dirty="0" smtClean="0"/>
              <a:t>219K of them have convenient access. </a:t>
            </a:r>
          </a:p>
          <a:p>
            <a:pPr marL="228600" indent="-228600">
              <a:buAutoNum type="arabicPeriod"/>
            </a:pPr>
            <a:r>
              <a:rPr lang="en-US" baseline="0" dirty="0" smtClean="0"/>
              <a:t>1.3M have minimal or no access to recycling. </a:t>
            </a:r>
            <a:endParaRPr lang="en-US" dirty="0"/>
          </a:p>
        </p:txBody>
      </p:sp>
      <p:sp>
        <p:nvSpPr>
          <p:cNvPr id="4" name="Slide Number Placeholder 3"/>
          <p:cNvSpPr>
            <a:spLocks noGrp="1"/>
          </p:cNvSpPr>
          <p:nvPr>
            <p:ph type="sldNum" sz="quarter" idx="10"/>
          </p:nvPr>
        </p:nvSpPr>
        <p:spPr/>
        <p:txBody>
          <a:bodyPr/>
          <a:lstStyle/>
          <a:p>
            <a:fld id="{C5C9E938-D262-441D-942C-C1A6312E3B9F}" type="slidenum">
              <a:rPr lang="en-US" smtClean="0"/>
              <a:pPr/>
              <a:t>20</a:t>
            </a:fld>
            <a:endParaRPr lang="en-US" dirty="0"/>
          </a:p>
        </p:txBody>
      </p:sp>
    </p:spTree>
    <p:extLst>
      <p:ext uri="{BB962C8B-B14F-4D97-AF65-F5344CB8AC3E}">
        <p14:creationId xmlns:p14="http://schemas.microsoft.com/office/powerpoint/2010/main" val="1865462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move on to participation.</a:t>
            </a:r>
            <a:endParaRPr lang="en-US" dirty="0"/>
          </a:p>
        </p:txBody>
      </p:sp>
      <p:sp>
        <p:nvSpPr>
          <p:cNvPr id="4" name="Slide Number Placeholder 3"/>
          <p:cNvSpPr>
            <a:spLocks noGrp="1"/>
          </p:cNvSpPr>
          <p:nvPr>
            <p:ph type="sldNum" sz="quarter" idx="10"/>
          </p:nvPr>
        </p:nvSpPr>
        <p:spPr/>
        <p:txBody>
          <a:bodyPr/>
          <a:lstStyle/>
          <a:p>
            <a:fld id="{C5C9E938-D262-441D-942C-C1A6312E3B9F}" type="slidenum">
              <a:rPr lang="en-US" smtClean="0"/>
              <a:pPr/>
              <a:t>21</a:t>
            </a:fld>
            <a:endParaRPr lang="en-US" dirty="0"/>
          </a:p>
        </p:txBody>
      </p:sp>
    </p:spTree>
    <p:extLst>
      <p:ext uri="{BB962C8B-B14F-4D97-AF65-F5344CB8AC3E}">
        <p14:creationId xmlns:p14="http://schemas.microsoft.com/office/powerpoint/2010/main" val="1687955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Let’s define what we mean here. If you’re involved in recycling, you’ve  probably heard this phrase used in different contexts.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Participation has a 2-part meaning.</a:t>
            </a:r>
          </a:p>
          <a:p>
            <a:endParaRPr lang="en-US" dirty="0"/>
          </a:p>
        </p:txBody>
      </p:sp>
      <p:sp>
        <p:nvSpPr>
          <p:cNvPr id="4" name="Slide Number Placeholder 3"/>
          <p:cNvSpPr>
            <a:spLocks noGrp="1"/>
          </p:cNvSpPr>
          <p:nvPr>
            <p:ph type="sldNum" sz="quarter" idx="10"/>
          </p:nvPr>
        </p:nvSpPr>
        <p:spPr/>
        <p:txBody>
          <a:bodyPr/>
          <a:lstStyle/>
          <a:p>
            <a:fld id="{C5C9E938-D262-441D-942C-C1A6312E3B9F}" type="slidenum">
              <a:rPr lang="en-US" smtClean="0"/>
              <a:pPr/>
              <a:t>22</a:t>
            </a:fld>
            <a:endParaRPr lang="en-US" dirty="0"/>
          </a:p>
        </p:txBody>
      </p:sp>
    </p:spTree>
    <p:extLst>
      <p:ext uri="{BB962C8B-B14F-4D97-AF65-F5344CB8AC3E}">
        <p14:creationId xmlns:p14="http://schemas.microsoft.com/office/powerpoint/2010/main" val="32454164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the first metric.</a:t>
            </a:r>
            <a:endParaRPr lang="en-US" dirty="0"/>
          </a:p>
        </p:txBody>
      </p:sp>
      <p:sp>
        <p:nvSpPr>
          <p:cNvPr id="4" name="Slide Number Placeholder 3"/>
          <p:cNvSpPr>
            <a:spLocks noGrp="1"/>
          </p:cNvSpPr>
          <p:nvPr>
            <p:ph type="sldNum" sz="quarter" idx="10"/>
          </p:nvPr>
        </p:nvSpPr>
        <p:spPr/>
        <p:txBody>
          <a:bodyPr/>
          <a:lstStyle/>
          <a:p>
            <a:fld id="{C5C9E938-D262-441D-942C-C1A6312E3B9F}" type="slidenum">
              <a:rPr lang="en-US" smtClean="0"/>
              <a:pPr/>
              <a:t>23</a:t>
            </a:fld>
            <a:endParaRPr lang="en-US" dirty="0"/>
          </a:p>
        </p:txBody>
      </p:sp>
    </p:spTree>
    <p:extLst>
      <p:ext uri="{BB962C8B-B14F-4D97-AF65-F5344CB8AC3E}">
        <p14:creationId xmlns:p14="http://schemas.microsoft.com/office/powerpoint/2010/main" val="2359675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i="1" dirty="0" smtClean="0"/>
              <a:t>We looked at participation rates in </a:t>
            </a:r>
            <a:r>
              <a:rPr lang="en-US" i="1" dirty="0" err="1" smtClean="0"/>
              <a:t>dropoff</a:t>
            </a:r>
            <a:r>
              <a:rPr lang="en-US" i="1" dirty="0" smtClean="0"/>
              <a:t>,</a:t>
            </a:r>
            <a:r>
              <a:rPr lang="en-US" i="1" baseline="0" dirty="0" smtClean="0"/>
              <a:t> subscription and contracted curbside. </a:t>
            </a:r>
          </a:p>
          <a:p>
            <a:r>
              <a:rPr lang="en-US" i="1" baseline="0" dirty="0" smtClean="0"/>
              <a:t>These </a:t>
            </a:r>
            <a:r>
              <a:rPr lang="en-US" i="1" dirty="0" smtClean="0"/>
              <a:t>rates were estimates from the survey of recycling program coordinators</a:t>
            </a:r>
          </a:p>
          <a:p>
            <a:pPr marL="181240" indent="-181240">
              <a:buFont typeface="Arial" panose="020B0604020202020204" pitchFamily="34" charset="0"/>
              <a:buChar char="•"/>
            </a:pPr>
            <a:r>
              <a:rPr lang="en-US" i="1" dirty="0" smtClean="0"/>
              <a:t>Some coordinators had actual data on the number of setouts while others estimated the percent of residents using the program</a:t>
            </a:r>
          </a:p>
          <a:p>
            <a:pPr marL="181240" indent="-181240">
              <a:buFont typeface="Arial" panose="020B0604020202020204" pitchFamily="34" charset="0"/>
              <a:buChar char="•"/>
            </a:pPr>
            <a:r>
              <a:rPr lang="en-US" i="1" dirty="0" smtClean="0"/>
              <a:t>Reported participation rates ranged from &lt;1% to 95%</a:t>
            </a:r>
          </a:p>
          <a:p>
            <a:pPr marL="181240" indent="-181240">
              <a:buFont typeface="Arial" panose="020B0604020202020204" pitchFamily="34" charset="0"/>
              <a:buChar char="•"/>
            </a:pPr>
            <a:r>
              <a:rPr lang="en-US" i="1" dirty="0" smtClean="0"/>
              <a:t>There were curbside and drop-off programs at the low and high extremes of the scale</a:t>
            </a:r>
          </a:p>
          <a:p>
            <a:pPr marL="181240" indent="-181240">
              <a:buFont typeface="Arial" panose="020B0604020202020204" pitchFamily="34" charset="0"/>
              <a:buChar char="•"/>
            </a:pPr>
            <a:r>
              <a:rPr lang="en-US" i="1" dirty="0" smtClean="0"/>
              <a:t>But curbside rates tended to be higher,</a:t>
            </a:r>
            <a:r>
              <a:rPr lang="en-US" i="1" baseline="0" dirty="0" smtClean="0"/>
              <a:t> </a:t>
            </a:r>
            <a:r>
              <a:rPr lang="en-US" i="1" baseline="0" dirty="0" err="1" smtClean="0"/>
              <a:t>awith</a:t>
            </a:r>
            <a:r>
              <a:rPr lang="en-US" i="1" baseline="0" dirty="0" smtClean="0"/>
              <a:t> the average reported participation at 67%.</a:t>
            </a:r>
            <a:endParaRPr lang="en-US" i="1" dirty="0" smtClean="0"/>
          </a:p>
          <a:p>
            <a:pPr marL="181240" indent="-181240">
              <a:buFont typeface="Arial" panose="020B0604020202020204" pitchFamily="34" charset="0"/>
              <a:buChar char="•"/>
            </a:pPr>
            <a:r>
              <a:rPr lang="en-US" i="1" dirty="0" smtClean="0"/>
              <a:t>That’s over 6 times the reported</a:t>
            </a:r>
            <a:r>
              <a:rPr lang="en-US" i="1" baseline="0" dirty="0" smtClean="0"/>
              <a:t> participation rate </a:t>
            </a:r>
            <a:r>
              <a:rPr lang="en-US" i="1" dirty="0" smtClean="0"/>
              <a:t>for drop-offs</a:t>
            </a:r>
            <a:r>
              <a:rPr lang="en-US" i="1" baseline="0" dirty="0" smtClean="0"/>
              <a:t> which were at 9%. </a:t>
            </a:r>
            <a:r>
              <a:rPr lang="en-US" i="1" dirty="0" smtClean="0"/>
              <a:t>(This</a:t>
            </a:r>
            <a:r>
              <a:rPr lang="en-US" i="1" baseline="0" dirty="0" smtClean="0"/>
              <a:t> a</a:t>
            </a:r>
            <a:r>
              <a:rPr lang="en-US" i="1" dirty="0" smtClean="0"/>
              <a:t>verage was adjusted for program size)</a:t>
            </a:r>
          </a:p>
          <a:p>
            <a:pPr marL="181240" indent="-181240">
              <a:buFont typeface="Arial" panose="020B0604020202020204" pitchFamily="34" charset="0"/>
              <a:buChar char="•"/>
            </a:pPr>
            <a:r>
              <a:rPr lang="en-US" i="1" dirty="0" smtClean="0"/>
              <a:t>The subscription</a:t>
            </a:r>
            <a:r>
              <a:rPr lang="en-US" i="1" baseline="0" dirty="0" smtClean="0"/>
              <a:t> participation rate, or ‘uptake rate’ as we call it sometimes, was assumed to be 15% for our purposes.</a:t>
            </a:r>
          </a:p>
          <a:p>
            <a:pPr marL="181240" marR="0"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smtClean="0"/>
              <a:t>So</a:t>
            </a:r>
            <a:r>
              <a:rPr lang="en-US" i="1" baseline="0" dirty="0" smtClean="0"/>
              <a:t> to recap, that </a:t>
            </a:r>
            <a:r>
              <a:rPr lang="en-US" i="1" dirty="0" smtClean="0"/>
              <a:t>leads</a:t>
            </a:r>
            <a:r>
              <a:rPr lang="en-US" i="1" baseline="0" dirty="0" smtClean="0"/>
              <a:t> us to a </a:t>
            </a:r>
            <a:r>
              <a:rPr lang="en-US" i="1" dirty="0" smtClean="0"/>
              <a:t>statewide participation rate of 38% which was estimated based on the reports from different program types and adjusted for the prevalence of that program in the state.</a:t>
            </a:r>
          </a:p>
          <a:p>
            <a:pPr marL="181240" indent="-181240">
              <a:buFont typeface="Arial" panose="020B0604020202020204" pitchFamily="34" charset="0"/>
              <a:buChar char="•"/>
            </a:pPr>
            <a:endParaRPr lang="en-US" i="1" dirty="0" smtClean="0"/>
          </a:p>
        </p:txBody>
      </p:sp>
      <p:sp>
        <p:nvSpPr>
          <p:cNvPr id="4" name="Slide Number Placeholder 3"/>
          <p:cNvSpPr>
            <a:spLocks noGrp="1"/>
          </p:cNvSpPr>
          <p:nvPr>
            <p:ph type="sldNum" sz="quarter" idx="10"/>
          </p:nvPr>
        </p:nvSpPr>
        <p:spPr/>
        <p:txBody>
          <a:bodyPr/>
          <a:lstStyle/>
          <a:p>
            <a:fld id="{C5C9E938-D262-441D-942C-C1A6312E3B9F}" type="slidenum">
              <a:rPr lang="en-US" smtClean="0"/>
              <a:t>24</a:t>
            </a:fld>
            <a:endParaRPr lang="en-US"/>
          </a:p>
        </p:txBody>
      </p:sp>
    </p:spTree>
    <p:extLst>
      <p:ext uri="{BB962C8B-B14F-4D97-AF65-F5344CB8AC3E}">
        <p14:creationId xmlns:p14="http://schemas.microsoft.com/office/powerpoint/2010/main" val="1448477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there’s another way to think about participation, because setting a bin out only</a:t>
            </a:r>
            <a:r>
              <a:rPr lang="en-US" baseline="0" dirty="0" smtClean="0"/>
              <a:t> tells part of the story</a:t>
            </a:r>
            <a:r>
              <a:rPr lang="en-US" dirty="0" smtClean="0"/>
              <a:t>. Of the people who do set out their recycling bin…how full is it? We like to measure this in terms of LB/participating</a:t>
            </a:r>
            <a:r>
              <a:rPr lang="en-US" baseline="0" dirty="0" smtClean="0"/>
              <a:t> HH. </a:t>
            </a:r>
            <a:endParaRPr lang="en-US" dirty="0" smtClean="0"/>
          </a:p>
          <a:p>
            <a:r>
              <a:rPr lang="en-US" dirty="0" smtClean="0"/>
              <a:t>It helps us answer the question of how to get more material recycled. Do we need more people to set out bins? Or do we need to make our existing recyclers better at it?</a:t>
            </a:r>
          </a:p>
          <a:p>
            <a:endParaRPr lang="en-US" dirty="0"/>
          </a:p>
        </p:txBody>
      </p:sp>
      <p:sp>
        <p:nvSpPr>
          <p:cNvPr id="4" name="Slide Number Placeholder 3"/>
          <p:cNvSpPr>
            <a:spLocks noGrp="1"/>
          </p:cNvSpPr>
          <p:nvPr>
            <p:ph type="sldNum" sz="quarter" idx="10"/>
          </p:nvPr>
        </p:nvSpPr>
        <p:spPr/>
        <p:txBody>
          <a:bodyPr/>
          <a:lstStyle/>
          <a:p>
            <a:fld id="{C5C9E938-D262-441D-942C-C1A6312E3B9F}" type="slidenum">
              <a:rPr lang="en-US" smtClean="0"/>
              <a:pPr/>
              <a:t>25</a:t>
            </a:fld>
            <a:endParaRPr lang="en-US" dirty="0"/>
          </a:p>
        </p:txBody>
      </p:sp>
    </p:spTree>
    <p:extLst>
      <p:ext uri="{BB962C8B-B14F-4D97-AF65-F5344CB8AC3E}">
        <p14:creationId xmlns:p14="http://schemas.microsoft.com/office/powerpoint/2010/main" val="877544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1" dirty="0" smtClean="0"/>
              <a:t>For many respondents, participation data was given but no tonnage data, or vice versa. The project team analyzed information and</a:t>
            </a:r>
            <a:r>
              <a:rPr lang="en-US" i="1" baseline="0" dirty="0" smtClean="0"/>
              <a:t> deciphered program data from </a:t>
            </a:r>
            <a:r>
              <a:rPr lang="en-US" i="1" dirty="0" smtClean="0"/>
              <a:t>surveys submitted by programs that had both participation data and tonnage data, and found </a:t>
            </a:r>
            <a:r>
              <a:rPr lang="en-US" i="1" baseline="0" dirty="0" smtClean="0"/>
              <a:t>that </a:t>
            </a:r>
            <a:r>
              <a:rPr lang="en-US" i="1" dirty="0" smtClean="0"/>
              <a:t>some</a:t>
            </a:r>
            <a:r>
              <a:rPr lang="en-US" i="1" baseline="0" dirty="0" smtClean="0"/>
              <a:t> interesting patterns surfaced</a:t>
            </a:r>
            <a:r>
              <a:rPr lang="en-US" i="1" dirty="0" smtClean="0"/>
              <a:t>. </a:t>
            </a:r>
          </a:p>
          <a:p>
            <a:pPr marL="171450" indent="-171450">
              <a:buFont typeface="Arial" panose="020B0604020202020204" pitchFamily="34" charset="0"/>
              <a:buChar char="•"/>
            </a:pPr>
            <a:r>
              <a:rPr lang="en-US" i="1" dirty="0" smtClean="0"/>
              <a:t>Pounds per participating household is calculated by dividing total LBs by the # of total eligible households multiplied by the participation rate</a:t>
            </a:r>
          </a:p>
          <a:p>
            <a:pPr marL="171450" indent="-171450">
              <a:buFont typeface="Arial" panose="020B0604020202020204" pitchFamily="34" charset="0"/>
              <a:buChar char="•"/>
            </a:pPr>
            <a:r>
              <a:rPr lang="en-US" i="1" dirty="0" smtClean="0"/>
              <a:t>The result is</a:t>
            </a:r>
            <a:r>
              <a:rPr lang="en-US" i="1" baseline="0" dirty="0" smtClean="0"/>
              <a:t> </a:t>
            </a:r>
            <a:r>
              <a:rPr lang="en-US" i="1" dirty="0" smtClean="0"/>
              <a:t>570 </a:t>
            </a:r>
            <a:r>
              <a:rPr lang="en-US" i="1" dirty="0" err="1" smtClean="0"/>
              <a:t>lbs</a:t>
            </a:r>
            <a:r>
              <a:rPr lang="en-US" i="1" dirty="0" smtClean="0"/>
              <a:t>/</a:t>
            </a:r>
            <a:r>
              <a:rPr lang="en-US" i="1" dirty="0" err="1" smtClean="0"/>
              <a:t>hh</a:t>
            </a:r>
            <a:r>
              <a:rPr lang="en-US" i="1" dirty="0" smtClean="0"/>
              <a:t>/year </a:t>
            </a:r>
          </a:p>
          <a:p>
            <a:pPr marL="171450" indent="-171450">
              <a:buFont typeface="Arial" panose="020B0604020202020204" pitchFamily="34" charset="0"/>
              <a:buChar char="•"/>
            </a:pPr>
            <a:r>
              <a:rPr lang="en-US" i="1" dirty="0" smtClean="0"/>
              <a:t>This is actually consistent with national averages for single stream recycling programs using carts. </a:t>
            </a:r>
            <a:endParaRPr lang="en-US" i="1" dirty="0"/>
          </a:p>
        </p:txBody>
      </p:sp>
      <p:sp>
        <p:nvSpPr>
          <p:cNvPr id="4" name="Slide Number Placeholder 3"/>
          <p:cNvSpPr>
            <a:spLocks noGrp="1"/>
          </p:cNvSpPr>
          <p:nvPr>
            <p:ph type="sldNum" sz="quarter" idx="10"/>
          </p:nvPr>
        </p:nvSpPr>
        <p:spPr/>
        <p:txBody>
          <a:bodyPr/>
          <a:lstStyle/>
          <a:p>
            <a:fld id="{C5C9E938-D262-441D-942C-C1A6312E3B9F}" type="slidenum">
              <a:rPr lang="en-US" smtClean="0"/>
              <a:t>26</a:t>
            </a:fld>
            <a:endParaRPr lang="en-US"/>
          </a:p>
        </p:txBody>
      </p:sp>
    </p:spTree>
    <p:extLst>
      <p:ext uri="{BB962C8B-B14F-4D97-AF65-F5344CB8AC3E}">
        <p14:creationId xmlns:p14="http://schemas.microsoft.com/office/powerpoint/2010/main" val="19825584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smtClean="0"/>
              <a:t>As</a:t>
            </a:r>
            <a:r>
              <a:rPr lang="en-US" baseline="0" dirty="0" smtClean="0"/>
              <a:t> we unpacked the results, w</a:t>
            </a:r>
            <a:r>
              <a:rPr lang="en-US" dirty="0" smtClean="0"/>
              <a:t>e found communities fell into a few distinct clusters.</a:t>
            </a:r>
          </a:p>
          <a:p>
            <a:pPr lvl="1"/>
            <a:r>
              <a:rPr lang="en-US" dirty="0" smtClean="0"/>
              <a:t>- </a:t>
            </a:r>
            <a:r>
              <a:rPr lang="en-US" i="1" dirty="0" smtClean="0"/>
              <a:t>High performing communities – 720 </a:t>
            </a:r>
            <a:r>
              <a:rPr lang="en-US" i="1" dirty="0" err="1" smtClean="0"/>
              <a:t>lbs</a:t>
            </a:r>
            <a:r>
              <a:rPr lang="en-US" i="1" dirty="0" smtClean="0"/>
              <a:t>/</a:t>
            </a:r>
            <a:r>
              <a:rPr lang="en-US" i="1" dirty="0" err="1" smtClean="0"/>
              <a:t>hh</a:t>
            </a:r>
            <a:r>
              <a:rPr lang="en-US" i="1" dirty="0" smtClean="0"/>
              <a:t>/year is a lot! These tended to be suburban communities with cart programs.</a:t>
            </a:r>
          </a:p>
          <a:p>
            <a:pPr lvl="1"/>
            <a:r>
              <a:rPr lang="en-US" i="1" dirty="0" smtClean="0"/>
              <a:t>- Medium performers – 540 </a:t>
            </a:r>
            <a:r>
              <a:rPr lang="en-US" i="1" dirty="0" err="1" smtClean="0"/>
              <a:t>lb</a:t>
            </a:r>
            <a:r>
              <a:rPr lang="en-US" i="1" dirty="0" smtClean="0"/>
              <a:t>/</a:t>
            </a:r>
            <a:r>
              <a:rPr lang="en-US" i="1" dirty="0" err="1" smtClean="0"/>
              <a:t>hh</a:t>
            </a:r>
            <a:r>
              <a:rPr lang="en-US" i="1" dirty="0" smtClean="0"/>
              <a:t>/year is very typical nationally. These results were found in some of our larger urban cities across the state.</a:t>
            </a:r>
          </a:p>
          <a:p>
            <a:pPr lvl="1"/>
            <a:r>
              <a:rPr lang="en-US" i="1" dirty="0" smtClean="0"/>
              <a:t>- Lower performers – 375 </a:t>
            </a:r>
            <a:r>
              <a:rPr lang="en-US" i="1" dirty="0" err="1" smtClean="0"/>
              <a:t>lb</a:t>
            </a:r>
            <a:r>
              <a:rPr lang="en-US" i="1" dirty="0" smtClean="0"/>
              <a:t>/</a:t>
            </a:r>
            <a:r>
              <a:rPr lang="en-US" i="1" dirty="0" err="1" smtClean="0"/>
              <a:t>hh</a:t>
            </a:r>
            <a:r>
              <a:rPr lang="en-US" i="1" dirty="0" smtClean="0"/>
              <a:t>/year is typical of a bin program. </a:t>
            </a:r>
          </a:p>
        </p:txBody>
      </p:sp>
      <p:sp>
        <p:nvSpPr>
          <p:cNvPr id="4" name="Slide Number Placeholder 3"/>
          <p:cNvSpPr>
            <a:spLocks noGrp="1"/>
          </p:cNvSpPr>
          <p:nvPr>
            <p:ph type="sldNum" sz="quarter" idx="10"/>
          </p:nvPr>
        </p:nvSpPr>
        <p:spPr/>
        <p:txBody>
          <a:bodyPr/>
          <a:lstStyle/>
          <a:p>
            <a:fld id="{C5C9E938-D262-441D-942C-C1A6312E3B9F}" type="slidenum">
              <a:rPr lang="en-US" smtClean="0"/>
              <a:pPr/>
              <a:t>27</a:t>
            </a:fld>
            <a:endParaRPr lang="en-US" dirty="0"/>
          </a:p>
        </p:txBody>
      </p:sp>
    </p:spTree>
    <p:extLst>
      <p:ext uri="{BB962C8B-B14F-4D97-AF65-F5344CB8AC3E}">
        <p14:creationId xmlns:p14="http://schemas.microsoft.com/office/powerpoint/2010/main" val="14679976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To</a:t>
            </a:r>
            <a:r>
              <a:rPr lang="en-US" baseline="0" dirty="0" smtClean="0"/>
              <a:t> sum it up, w</a:t>
            </a:r>
            <a:r>
              <a:rPr lang="en-US" dirty="0" smtClean="0"/>
              <a:t>e </a:t>
            </a:r>
            <a:r>
              <a:rPr lang="en-US" dirty="0"/>
              <a:t>didn’t find that </a:t>
            </a:r>
            <a:r>
              <a:rPr lang="en-US" dirty="0" smtClean="0"/>
              <a:t>the recyclers in</a:t>
            </a:r>
            <a:r>
              <a:rPr lang="en-US" baseline="0" dirty="0" smtClean="0"/>
              <a:t> generally </a:t>
            </a:r>
            <a:r>
              <a:rPr lang="en-US" dirty="0" smtClean="0"/>
              <a:t>don’t perform well – </a:t>
            </a:r>
            <a:r>
              <a:rPr lang="en-US" dirty="0"/>
              <a:t>rather, </a:t>
            </a:r>
            <a:r>
              <a:rPr lang="en-US" dirty="0" smtClean="0"/>
              <a:t>our research shows that we simply </a:t>
            </a:r>
            <a:r>
              <a:rPr lang="en-US" dirty="0"/>
              <a:t>don’t have enough recyclers. </a:t>
            </a:r>
          </a:p>
          <a:p>
            <a:pPr marL="171450" indent="-171450">
              <a:buFont typeface="Arial" panose="020B0604020202020204" pitchFamily="34" charset="0"/>
              <a:buChar char="•"/>
            </a:pPr>
            <a:r>
              <a:rPr lang="en-US" dirty="0" smtClean="0"/>
              <a:t>What</a:t>
            </a:r>
            <a:r>
              <a:rPr lang="en-US" baseline="0" dirty="0" smtClean="0"/>
              <a:t> should we do? </a:t>
            </a:r>
            <a:r>
              <a:rPr lang="en-US" dirty="0" smtClean="0"/>
              <a:t>We </a:t>
            </a:r>
            <a:r>
              <a:rPr lang="en-US" dirty="0"/>
              <a:t>can target the gaps in bigger cities and lower performing suburbs and rural areas. </a:t>
            </a:r>
            <a:r>
              <a:rPr lang="en-US" dirty="0" smtClean="0"/>
              <a:t>Carts are high priority!</a:t>
            </a:r>
            <a:endParaRPr lang="en-US" dirty="0"/>
          </a:p>
        </p:txBody>
      </p:sp>
      <p:sp>
        <p:nvSpPr>
          <p:cNvPr id="4" name="Slide Number Placeholder 3"/>
          <p:cNvSpPr>
            <a:spLocks noGrp="1"/>
          </p:cNvSpPr>
          <p:nvPr>
            <p:ph type="sldNum" sz="quarter" idx="10"/>
          </p:nvPr>
        </p:nvSpPr>
        <p:spPr/>
        <p:txBody>
          <a:bodyPr/>
          <a:lstStyle/>
          <a:p>
            <a:fld id="{C5C9E938-D262-441D-942C-C1A6312E3B9F}" type="slidenum">
              <a:rPr lang="en-US" smtClean="0"/>
              <a:pPr/>
              <a:t>28</a:t>
            </a:fld>
            <a:endParaRPr lang="en-US" dirty="0"/>
          </a:p>
        </p:txBody>
      </p:sp>
    </p:spTree>
    <p:extLst>
      <p:ext uri="{BB962C8B-B14F-4D97-AF65-F5344CB8AC3E}">
        <p14:creationId xmlns:p14="http://schemas.microsoft.com/office/powerpoint/2010/main" val="17667627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speaking of summing it up, let’s talk about the rate of recycling.</a:t>
            </a:r>
            <a:endParaRPr lang="en-US" dirty="0"/>
          </a:p>
        </p:txBody>
      </p:sp>
      <p:sp>
        <p:nvSpPr>
          <p:cNvPr id="4" name="Slide Number Placeholder 3"/>
          <p:cNvSpPr>
            <a:spLocks noGrp="1"/>
          </p:cNvSpPr>
          <p:nvPr>
            <p:ph type="sldNum" sz="quarter" idx="10"/>
          </p:nvPr>
        </p:nvSpPr>
        <p:spPr/>
        <p:txBody>
          <a:bodyPr/>
          <a:lstStyle/>
          <a:p>
            <a:fld id="{C5C9E938-D262-441D-942C-C1A6312E3B9F}" type="slidenum">
              <a:rPr lang="en-US" smtClean="0"/>
              <a:pPr/>
              <a:t>29</a:t>
            </a:fld>
            <a:endParaRPr lang="en-US" dirty="0"/>
          </a:p>
        </p:txBody>
      </p:sp>
    </p:spTree>
    <p:extLst>
      <p:ext uri="{BB962C8B-B14F-4D97-AF65-F5344CB8AC3E}">
        <p14:creationId xmlns:p14="http://schemas.microsoft.com/office/powerpoint/2010/main" val="3305908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We had the support</a:t>
            </a:r>
            <a:r>
              <a:rPr lang="en-US" baseline="0" dirty="0" smtClean="0"/>
              <a:t> of a top notch advisory committee to ensure that that project strategy was aligned with stakeholder expectations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Advisors represented members through the entire supply chain, including material recovery experts, processors, manufacturers and reprocessors, regional community leadership, and input &amp; partnership with MDEQ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Name the members</a:t>
            </a:r>
            <a:endParaRPr lang="en-US" dirty="0" smtClean="0"/>
          </a:p>
          <a:p>
            <a:endParaRPr lang="en-US" dirty="0"/>
          </a:p>
        </p:txBody>
      </p:sp>
      <p:sp>
        <p:nvSpPr>
          <p:cNvPr id="4" name="Slide Number Placeholder 3"/>
          <p:cNvSpPr>
            <a:spLocks noGrp="1"/>
          </p:cNvSpPr>
          <p:nvPr>
            <p:ph type="sldNum" sz="quarter" idx="10"/>
          </p:nvPr>
        </p:nvSpPr>
        <p:spPr/>
        <p:txBody>
          <a:bodyPr/>
          <a:lstStyle/>
          <a:p>
            <a:fld id="{C5C9E938-D262-441D-942C-C1A6312E3B9F}" type="slidenum">
              <a:rPr lang="en-US" smtClean="0"/>
              <a:t>3</a:t>
            </a:fld>
            <a:endParaRPr lang="en-US"/>
          </a:p>
        </p:txBody>
      </p:sp>
    </p:spTree>
    <p:extLst>
      <p:ext uri="{BB962C8B-B14F-4D97-AF65-F5344CB8AC3E}">
        <p14:creationId xmlns:p14="http://schemas.microsoft.com/office/powerpoint/2010/main" val="7680163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Task 3 was to measure the rate of recycling in the state, or the relative amount of recycled to total material.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adhered</a:t>
            </a:r>
            <a:r>
              <a:rPr lang="en-US" baseline="0" dirty="0" smtClean="0"/>
              <a:t> to EPA guidelines in collecting data and the scope of materials we considered as MSW</a:t>
            </a:r>
            <a:r>
              <a:rPr lang="en-US" dirty="0" smtClean="0"/>
              <a:t>,</a:t>
            </a:r>
            <a:r>
              <a:rPr lang="en-US" baseline="0" dirty="0" smtClean="0"/>
              <a:t> meaning </a:t>
            </a:r>
          </a:p>
          <a:p>
            <a:r>
              <a:rPr lang="en-US" sz="1200" b="0" i="0" u="none" strike="noStrike" kern="1200" baseline="0" dirty="0" smtClean="0">
                <a:solidFill>
                  <a:schemeClr val="tx1"/>
                </a:solidFill>
                <a:latin typeface="Calibri" panose="020F0502020204030204" pitchFamily="34" charset="0"/>
                <a:ea typeface="+mn-ea"/>
                <a:cs typeface="+mn-cs"/>
              </a:rPr>
              <a:t>■ Included only the standard scope of MSW.</a:t>
            </a:r>
          </a:p>
          <a:p>
            <a:r>
              <a:rPr lang="en-US" sz="1200" b="0" i="0" u="none" strike="noStrike" kern="1200" baseline="0" dirty="0" smtClean="0">
                <a:solidFill>
                  <a:schemeClr val="tx1"/>
                </a:solidFill>
                <a:latin typeface="Calibri" panose="020F0502020204030204" pitchFamily="34" charset="0"/>
                <a:ea typeface="+mn-ea"/>
                <a:cs typeface="+mn-cs"/>
              </a:rPr>
              <a:t>■ and we include only standard recycling activities.</a:t>
            </a:r>
          </a:p>
        </p:txBody>
      </p:sp>
      <p:sp>
        <p:nvSpPr>
          <p:cNvPr id="4" name="Slide Number Placeholder 3"/>
          <p:cNvSpPr>
            <a:spLocks noGrp="1"/>
          </p:cNvSpPr>
          <p:nvPr>
            <p:ph type="sldNum" sz="quarter" idx="10"/>
          </p:nvPr>
        </p:nvSpPr>
        <p:spPr/>
        <p:txBody>
          <a:bodyPr/>
          <a:lstStyle/>
          <a:p>
            <a:fld id="{C5C9E938-D262-441D-942C-C1A6312E3B9F}" type="slidenum">
              <a:rPr lang="en-US" smtClean="0"/>
              <a:pPr/>
              <a:t>30</a:t>
            </a:fld>
            <a:endParaRPr lang="en-US" dirty="0"/>
          </a:p>
        </p:txBody>
      </p:sp>
    </p:spTree>
    <p:extLst>
      <p:ext uri="{BB962C8B-B14F-4D97-AF65-F5344CB8AC3E}">
        <p14:creationId xmlns:p14="http://schemas.microsoft.com/office/powerpoint/2010/main" val="37011059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Calibri" panose="020F0502020204030204" pitchFamily="34" charset="0"/>
                <a:ea typeface="+mn-ea"/>
                <a:cs typeface="+mn-cs"/>
              </a:rPr>
              <a:t>We found 1.4M</a:t>
            </a:r>
            <a:r>
              <a:rPr lang="en-US" sz="1200" kern="1200" baseline="0" dirty="0" smtClean="0">
                <a:solidFill>
                  <a:schemeClr val="tx1"/>
                </a:solidFill>
                <a:effectLst/>
                <a:latin typeface="Calibri" panose="020F0502020204030204" pitchFamily="34" charset="0"/>
                <a:ea typeface="+mn-ea"/>
                <a:cs typeface="+mn-cs"/>
              </a:rPr>
              <a:t> tons of material was recycled in Michigan in 2013. </a:t>
            </a:r>
          </a:p>
          <a:p>
            <a:pPr marL="171450" indent="-171450">
              <a:buFont typeface="Arial" panose="020B0604020202020204" pitchFamily="34" charset="0"/>
              <a:buChar char="•"/>
            </a:pPr>
            <a:r>
              <a:rPr lang="en-US" sz="1200" kern="1200" dirty="0" smtClean="0">
                <a:solidFill>
                  <a:schemeClr val="tx1"/>
                </a:solidFill>
                <a:effectLst/>
                <a:latin typeface="Calibri" panose="020F0502020204030204" pitchFamily="34" charset="0"/>
                <a:ea typeface="+mn-ea"/>
                <a:cs typeface="+mn-cs"/>
              </a:rPr>
              <a:t>Of the total amount of material recycled: </a:t>
            </a:r>
          </a:p>
          <a:p>
            <a:pPr marL="171450" indent="-171450">
              <a:buFont typeface="Arial" panose="020B0604020202020204" pitchFamily="34" charset="0"/>
              <a:buChar char="•"/>
            </a:pPr>
            <a:r>
              <a:rPr lang="en-US" sz="1200" kern="1200" dirty="0" smtClean="0">
                <a:solidFill>
                  <a:schemeClr val="tx1"/>
                </a:solidFill>
                <a:effectLst/>
                <a:latin typeface="Calibri" panose="020F0502020204030204" pitchFamily="34" charset="0"/>
                <a:ea typeface="+mn-ea"/>
                <a:cs typeface="+mn-cs"/>
              </a:rPr>
              <a:t>only 44% is composed of ‘traditional’ recyclable materials collected from commercial and residential sources.  </a:t>
            </a:r>
          </a:p>
          <a:p>
            <a:pPr marL="171450" indent="-171450">
              <a:buFont typeface="Arial" panose="020B0604020202020204" pitchFamily="34" charset="0"/>
              <a:buChar char="•"/>
            </a:pPr>
            <a:r>
              <a:rPr lang="en-US" sz="1200" kern="1200" dirty="0" smtClean="0">
                <a:solidFill>
                  <a:schemeClr val="tx1"/>
                </a:solidFill>
                <a:effectLst/>
                <a:latin typeface="Calibri" panose="020F0502020204030204" pitchFamily="34" charset="0"/>
                <a:ea typeface="+mn-ea"/>
                <a:cs typeface="+mn-cs"/>
              </a:rPr>
              <a:t>26% of the total is composted organics, mostly yard waste.  </a:t>
            </a:r>
          </a:p>
          <a:p>
            <a:pPr marL="171450" indent="-171450">
              <a:buFont typeface="Arial" panose="020B0604020202020204" pitchFamily="34" charset="0"/>
              <a:buChar char="•"/>
            </a:pPr>
            <a:r>
              <a:rPr lang="en-US" sz="1200" kern="1200" dirty="0" smtClean="0">
                <a:solidFill>
                  <a:schemeClr val="tx1"/>
                </a:solidFill>
                <a:effectLst/>
                <a:latin typeface="Calibri" panose="020F0502020204030204" pitchFamily="34" charset="0"/>
                <a:ea typeface="+mn-ea"/>
                <a:cs typeface="+mn-cs"/>
              </a:rPr>
              <a:t>The container deposit program accounts for 11%, and </a:t>
            </a:r>
          </a:p>
          <a:p>
            <a:pPr marL="171450" indent="-171450">
              <a:buFont typeface="Arial" panose="020B0604020202020204" pitchFamily="34" charset="0"/>
              <a:buChar char="•"/>
            </a:pPr>
            <a:r>
              <a:rPr lang="en-US" sz="1200" kern="1200" dirty="0" smtClean="0">
                <a:solidFill>
                  <a:schemeClr val="tx1"/>
                </a:solidFill>
                <a:effectLst/>
                <a:latin typeface="Calibri" panose="020F0502020204030204" pitchFamily="34" charset="0"/>
                <a:ea typeface="+mn-ea"/>
                <a:cs typeface="+mn-cs"/>
              </a:rPr>
              <a:t>other source separated streams (such as lead-acid batteries, white goods, tires, e-waste, and textiles) make up the remaining 19%</a:t>
            </a:r>
            <a:endParaRPr lang="en-US" dirty="0"/>
          </a:p>
        </p:txBody>
      </p:sp>
      <p:sp>
        <p:nvSpPr>
          <p:cNvPr id="4" name="Slide Number Placeholder 3"/>
          <p:cNvSpPr>
            <a:spLocks noGrp="1"/>
          </p:cNvSpPr>
          <p:nvPr>
            <p:ph type="sldNum" sz="quarter" idx="10"/>
          </p:nvPr>
        </p:nvSpPr>
        <p:spPr/>
        <p:txBody>
          <a:bodyPr/>
          <a:lstStyle/>
          <a:p>
            <a:fld id="{FA1400E4-C5A4-4612-BB4D-9D87DF13D6E8}" type="slidenum">
              <a:rPr lang="en-US" smtClean="0"/>
              <a:t>31</a:t>
            </a:fld>
            <a:endParaRPr lang="en-US"/>
          </a:p>
        </p:txBody>
      </p:sp>
    </p:spTree>
    <p:extLst>
      <p:ext uri="{BB962C8B-B14F-4D97-AF65-F5344CB8AC3E}">
        <p14:creationId xmlns:p14="http://schemas.microsoft.com/office/powerpoint/2010/main" val="34181060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characterization is based</a:t>
            </a:r>
            <a:r>
              <a:rPr lang="en-US" baseline="0" dirty="0" smtClean="0"/>
              <a:t> on an average of data received from 11 MRFs, ranging from small to large.</a:t>
            </a:r>
            <a:endParaRPr lang="en-US" dirty="0" smtClean="0"/>
          </a:p>
          <a:p>
            <a:endParaRPr lang="en-US" dirty="0"/>
          </a:p>
        </p:txBody>
      </p:sp>
      <p:sp>
        <p:nvSpPr>
          <p:cNvPr id="4" name="Slide Number Placeholder 3"/>
          <p:cNvSpPr>
            <a:spLocks noGrp="1"/>
          </p:cNvSpPr>
          <p:nvPr>
            <p:ph type="sldNum" sz="quarter" idx="10"/>
          </p:nvPr>
        </p:nvSpPr>
        <p:spPr/>
        <p:txBody>
          <a:bodyPr/>
          <a:lstStyle/>
          <a:p>
            <a:fld id="{FA1400E4-C5A4-4612-BB4D-9D87DF13D6E8}" type="slidenum">
              <a:rPr lang="en-US" smtClean="0"/>
              <a:t>32</a:t>
            </a:fld>
            <a:endParaRPr lang="en-US"/>
          </a:p>
        </p:txBody>
      </p:sp>
    </p:spTree>
    <p:extLst>
      <p:ext uri="{BB962C8B-B14F-4D97-AF65-F5344CB8AC3E}">
        <p14:creationId xmlns:p14="http://schemas.microsoft.com/office/powerpoint/2010/main" val="39214261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smtClean="0"/>
              <a:t>So</a:t>
            </a:r>
            <a:r>
              <a:rPr lang="en-US" baseline="0" dirty="0" smtClean="0"/>
              <a:t> let’s put that in perspective. We dispose in landfills and incinerators, </a:t>
            </a:r>
            <a:r>
              <a:rPr lang="en-US" sz="1200" kern="1200" dirty="0" smtClean="0">
                <a:solidFill>
                  <a:schemeClr val="tx1"/>
                </a:solidFill>
                <a:effectLst/>
                <a:latin typeface="Calibri" panose="020F0502020204030204" pitchFamily="34" charset="0"/>
                <a:ea typeface="+mn-ea"/>
                <a:cs typeface="+mn-cs"/>
              </a:rPr>
              <a:t>so landfill quantities were first adjusted to avoid double-counting incinerator ash, then added to the total incoming quantities of incinerated materials less the recovered metal quantities, yielding a total disposed tonnage of 8 tons.</a:t>
            </a:r>
            <a:endParaRPr lang="en-US" baseline="0" dirty="0" smtClean="0"/>
          </a:p>
        </p:txBody>
      </p:sp>
      <p:sp>
        <p:nvSpPr>
          <p:cNvPr id="4" name="Slide Number Placeholder 3"/>
          <p:cNvSpPr>
            <a:spLocks noGrp="1"/>
          </p:cNvSpPr>
          <p:nvPr>
            <p:ph type="sldNum" sz="quarter" idx="10"/>
          </p:nvPr>
        </p:nvSpPr>
        <p:spPr/>
        <p:txBody>
          <a:bodyPr/>
          <a:lstStyle/>
          <a:p>
            <a:fld id="{FA1400E4-C5A4-4612-BB4D-9D87DF13D6E8}" type="slidenum">
              <a:rPr lang="en-US" smtClean="0"/>
              <a:t>33</a:t>
            </a:fld>
            <a:endParaRPr lang="en-US"/>
          </a:p>
        </p:txBody>
      </p:sp>
    </p:spTree>
    <p:extLst>
      <p:ext uri="{BB962C8B-B14F-4D97-AF65-F5344CB8AC3E}">
        <p14:creationId xmlns:p14="http://schemas.microsoft.com/office/powerpoint/2010/main" val="13206149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Putting that together with the recycling data we measured,</a:t>
            </a:r>
            <a:r>
              <a:rPr lang="en-US" baseline="0" dirty="0" smtClean="0"/>
              <a:t> and dividing t</a:t>
            </a:r>
            <a:r>
              <a:rPr lang="en-US" dirty="0" smtClean="0"/>
              <a:t>ons recycled by the total material recycled and disposed, we can calculate a recycling rate. </a:t>
            </a:r>
            <a:endParaRPr lang="en-US" dirty="0"/>
          </a:p>
        </p:txBody>
      </p:sp>
      <p:sp>
        <p:nvSpPr>
          <p:cNvPr id="4" name="Slide Number Placeholder 3"/>
          <p:cNvSpPr>
            <a:spLocks noGrp="1"/>
          </p:cNvSpPr>
          <p:nvPr>
            <p:ph type="sldNum" sz="quarter" idx="10"/>
          </p:nvPr>
        </p:nvSpPr>
        <p:spPr/>
        <p:txBody>
          <a:bodyPr/>
          <a:lstStyle/>
          <a:p>
            <a:fld id="{C5C9E938-D262-441D-942C-C1A6312E3B9F}" type="slidenum">
              <a:rPr lang="en-US" smtClean="0"/>
              <a:pPr/>
              <a:t>34</a:t>
            </a:fld>
            <a:endParaRPr lang="en-US" dirty="0"/>
          </a:p>
        </p:txBody>
      </p:sp>
    </p:spTree>
    <p:extLst>
      <p:ext uri="{BB962C8B-B14F-4D97-AF65-F5344CB8AC3E}">
        <p14:creationId xmlns:p14="http://schemas.microsoft.com/office/powerpoint/2010/main" val="8305307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recycling rate for Michigan turns</a:t>
            </a:r>
            <a:r>
              <a:rPr lang="en-US" baseline="0" dirty="0" smtClean="0"/>
              <a:t> out to be 15%.</a:t>
            </a:r>
            <a:endParaRPr lang="en-US" dirty="0"/>
          </a:p>
        </p:txBody>
      </p:sp>
      <p:sp>
        <p:nvSpPr>
          <p:cNvPr id="4" name="Slide Number Placeholder 3"/>
          <p:cNvSpPr>
            <a:spLocks noGrp="1"/>
          </p:cNvSpPr>
          <p:nvPr>
            <p:ph type="sldNum" sz="quarter" idx="10"/>
          </p:nvPr>
        </p:nvSpPr>
        <p:spPr/>
        <p:txBody>
          <a:bodyPr/>
          <a:lstStyle/>
          <a:p>
            <a:fld id="{C5C9E938-D262-441D-942C-C1A6312E3B9F}" type="slidenum">
              <a:rPr lang="en-US" smtClean="0"/>
              <a:pPr/>
              <a:t>35</a:t>
            </a:fld>
            <a:endParaRPr lang="en-US" dirty="0"/>
          </a:p>
        </p:txBody>
      </p:sp>
    </p:spTree>
    <p:extLst>
      <p:ext uri="{BB962C8B-B14F-4D97-AF65-F5344CB8AC3E}">
        <p14:creationId xmlns:p14="http://schemas.microsoft.com/office/powerpoint/2010/main" val="13798159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baseline measurement of</a:t>
            </a:r>
            <a:r>
              <a:rPr lang="en-US" baseline="0" dirty="0" smtClean="0"/>
              <a:t> recycling is </a:t>
            </a:r>
            <a:r>
              <a:rPr lang="en-US" dirty="0" smtClean="0"/>
              <a:t>15%. Since modeling for data gaps will</a:t>
            </a:r>
            <a:r>
              <a:rPr lang="en-US" baseline="0" dirty="0" smtClean="0"/>
              <a:t> always leave a range of certainty, </a:t>
            </a:r>
            <a:r>
              <a:rPr lang="en-US" dirty="0" smtClean="0"/>
              <a:t>we applied the most reasonable assumptions to our baseline</a:t>
            </a:r>
            <a:r>
              <a:rPr lang="en-US" baseline="0" dirty="0" smtClean="0"/>
              <a:t> scenario yet</a:t>
            </a:r>
            <a:r>
              <a:rPr lang="en-US" dirty="0" smtClean="0"/>
              <a:t> wanted to perform</a:t>
            </a:r>
            <a:r>
              <a:rPr lang="en-US" baseline="0" dirty="0" smtClean="0"/>
              <a:t> a sensitivity analysis to see the potential range. </a:t>
            </a:r>
            <a:endParaRPr lang="en-US" dirty="0" smtClean="0"/>
          </a:p>
          <a:p>
            <a:pPr marL="171450" indent="-171450">
              <a:buFont typeface="Arial" panose="020B0604020202020204" pitchFamily="34" charset="0"/>
              <a:buChar char="•"/>
            </a:pPr>
            <a:r>
              <a:rPr lang="en-US" dirty="0" smtClean="0"/>
              <a:t>In a</a:t>
            </a:r>
            <a:r>
              <a:rPr lang="en-US" baseline="0" dirty="0" smtClean="0"/>
              <a:t> </a:t>
            </a:r>
            <a:r>
              <a:rPr lang="en-US" dirty="0" smtClean="0"/>
              <a:t>Conservative Scenario</a:t>
            </a:r>
            <a:r>
              <a:rPr lang="en-US" baseline="0" dirty="0" smtClean="0"/>
              <a:t> where </a:t>
            </a:r>
            <a:r>
              <a:rPr lang="en-US" dirty="0" smtClean="0"/>
              <a:t>Conservative values taken</a:t>
            </a:r>
            <a:r>
              <a:rPr lang="en-US" baseline="0" dirty="0" smtClean="0"/>
              <a:t> for assumptions across all categories, we would end up at a recycling rate of 12.7%</a:t>
            </a:r>
          </a:p>
          <a:p>
            <a:pPr marL="171450" indent="-171450">
              <a:buFont typeface="Arial" panose="020B0604020202020204" pitchFamily="34" charset="0"/>
              <a:buChar char="•"/>
            </a:pPr>
            <a:r>
              <a:rPr lang="en-US" dirty="0" smtClean="0"/>
              <a:t>In an Aggressive</a:t>
            </a:r>
            <a:r>
              <a:rPr lang="en-US" baseline="0" dirty="0" smtClean="0"/>
              <a:t> Scenario where more generous assumptions made across all gaps, we would end up at a recycling rate of 18.7%</a:t>
            </a:r>
          </a:p>
          <a:p>
            <a:r>
              <a:rPr lang="en-US" dirty="0" smtClean="0"/>
              <a:t>So that gives</a:t>
            </a:r>
            <a:r>
              <a:rPr lang="en-US" baseline="0" dirty="0" smtClean="0"/>
              <a:t> a sense of the confidence interval</a:t>
            </a:r>
            <a:endParaRPr lang="en-US" dirty="0"/>
          </a:p>
        </p:txBody>
      </p:sp>
      <p:sp>
        <p:nvSpPr>
          <p:cNvPr id="4" name="Slide Number Placeholder 3"/>
          <p:cNvSpPr>
            <a:spLocks noGrp="1"/>
          </p:cNvSpPr>
          <p:nvPr>
            <p:ph type="sldNum" sz="quarter" idx="10"/>
          </p:nvPr>
        </p:nvSpPr>
        <p:spPr/>
        <p:txBody>
          <a:bodyPr/>
          <a:lstStyle/>
          <a:p>
            <a:fld id="{C5C9E938-D262-441D-942C-C1A6312E3B9F}" type="slidenum">
              <a:rPr lang="en-US" smtClean="0"/>
              <a:t>36</a:t>
            </a:fld>
            <a:endParaRPr lang="en-US"/>
          </a:p>
        </p:txBody>
      </p:sp>
    </p:spTree>
    <p:extLst>
      <p:ext uri="{BB962C8B-B14F-4D97-AF65-F5344CB8AC3E}">
        <p14:creationId xmlns:p14="http://schemas.microsoft.com/office/powerpoint/2010/main" val="41036082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smtClean="0"/>
              <a:t>So let’s switch gears and focus on how we</a:t>
            </a:r>
            <a:r>
              <a:rPr lang="en-US" baseline="0" dirty="0" smtClean="0"/>
              <a:t> might reach </a:t>
            </a:r>
            <a:r>
              <a:rPr lang="en-US" sz="1200" dirty="0" smtClean="0">
                <a:solidFill>
                  <a:schemeClr val="bg1"/>
                </a:solidFill>
              </a:rPr>
              <a:t>Governor Snyder’s Goal of 30%</a:t>
            </a:r>
            <a:endParaRPr lang="en-US" dirty="0" smtClean="0"/>
          </a:p>
          <a:p>
            <a:r>
              <a:rPr lang="en-US" dirty="0" smtClean="0"/>
              <a:t>In</a:t>
            </a:r>
            <a:r>
              <a:rPr lang="en-US" baseline="0" dirty="0" smtClean="0"/>
              <a:t> short, t</a:t>
            </a:r>
            <a:r>
              <a:rPr lang="en-US" dirty="0" smtClean="0"/>
              <a:t>here’s no single answer, but let’s explore a set of aggressive measures and see how it might be possible.  </a:t>
            </a:r>
          </a:p>
          <a:p>
            <a:r>
              <a:rPr lang="en-US" dirty="0" smtClean="0"/>
              <a:t>The following statistics are generated by the model RRS developed to calculate the recycling rate – it allows us to tweak certain variables to see the impact on the system.  </a:t>
            </a:r>
          </a:p>
          <a:p>
            <a:r>
              <a:rPr lang="en-US" dirty="0" smtClean="0"/>
              <a:t>Let’s see what the cumulative impact some of the levers looks like.</a:t>
            </a:r>
            <a:endParaRPr lang="en-US" dirty="0"/>
          </a:p>
        </p:txBody>
      </p:sp>
      <p:sp>
        <p:nvSpPr>
          <p:cNvPr id="4" name="Slide Number Placeholder 3"/>
          <p:cNvSpPr>
            <a:spLocks noGrp="1"/>
          </p:cNvSpPr>
          <p:nvPr>
            <p:ph type="sldNum" sz="quarter" idx="10"/>
          </p:nvPr>
        </p:nvSpPr>
        <p:spPr/>
        <p:txBody>
          <a:bodyPr/>
          <a:lstStyle/>
          <a:p>
            <a:fld id="{C5C9E938-D262-441D-942C-C1A6312E3B9F}" type="slidenum">
              <a:rPr lang="en-US" smtClean="0"/>
              <a:t>37</a:t>
            </a:fld>
            <a:endParaRPr lang="en-US"/>
          </a:p>
        </p:txBody>
      </p:sp>
    </p:spTree>
    <p:extLst>
      <p:ext uri="{BB962C8B-B14F-4D97-AF65-F5344CB8AC3E}">
        <p14:creationId xmlns:p14="http://schemas.microsoft.com/office/powerpoint/2010/main" val="1580137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thoughts, although informed by our research and modeling efforts, will not be directly from the perspective of the MRI, but from the my own perspective and based on the extensive experience we have at RRS in material recovery.</a:t>
            </a:r>
            <a:endParaRPr lang="en-US" dirty="0" smtClean="0"/>
          </a:p>
          <a:p>
            <a:endParaRPr lang="en-US" dirty="0"/>
          </a:p>
        </p:txBody>
      </p:sp>
      <p:sp>
        <p:nvSpPr>
          <p:cNvPr id="4" name="Slide Number Placeholder 3"/>
          <p:cNvSpPr>
            <a:spLocks noGrp="1"/>
          </p:cNvSpPr>
          <p:nvPr>
            <p:ph type="sldNum" sz="quarter" idx="10"/>
          </p:nvPr>
        </p:nvSpPr>
        <p:spPr/>
        <p:txBody>
          <a:bodyPr/>
          <a:lstStyle/>
          <a:p>
            <a:fld id="{C5C9E938-D262-441D-942C-C1A6312E3B9F}" type="slidenum">
              <a:rPr lang="en-US" smtClean="0"/>
              <a:t>38</a:t>
            </a:fld>
            <a:endParaRPr lang="en-US"/>
          </a:p>
        </p:txBody>
      </p:sp>
    </p:spTree>
    <p:extLst>
      <p:ext uri="{BB962C8B-B14F-4D97-AF65-F5344CB8AC3E}">
        <p14:creationId xmlns:p14="http://schemas.microsoft.com/office/powerpoint/2010/main" val="13436810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smtClean="0"/>
              <a:t>Here</a:t>
            </a:r>
            <a:r>
              <a:rPr lang="en-US" baseline="0" dirty="0" smtClean="0"/>
              <a:t> is a quick ballpark c</a:t>
            </a:r>
            <a:r>
              <a:rPr lang="en-US" dirty="0" smtClean="0"/>
              <a:t>omparison</a:t>
            </a:r>
            <a:r>
              <a:rPr lang="en-US" baseline="0" dirty="0" smtClean="0"/>
              <a:t> to neighboring states for high-level reference, but it’s important to remember that comparisons between states have serious limitations as states approach the measurement in different ways. </a:t>
            </a:r>
          </a:p>
          <a:p>
            <a:r>
              <a:rPr lang="en-US" baseline="0" dirty="0" smtClean="0"/>
              <a:t>Neighboring state estimates are based on 2009 report from Columbia University</a:t>
            </a:r>
            <a:endParaRPr lang="en-US" dirty="0" smtClean="0"/>
          </a:p>
          <a:p>
            <a:r>
              <a:rPr lang="en-US" dirty="0" smtClean="0"/>
              <a:t>---</a:t>
            </a:r>
          </a:p>
          <a:p>
            <a:r>
              <a:rPr lang="en-US" dirty="0" smtClean="0"/>
              <a:t>MN, WI, OH, IL – most recent Columbia University study: http://www.seas.columbia.edu/earth/wtert/sofos/Dolly_Shin_Thesis.pdf</a:t>
            </a:r>
          </a:p>
          <a:p>
            <a:r>
              <a:rPr lang="en-US" dirty="0" smtClean="0"/>
              <a:t>IL – 2009 IL EPA report http://www.epa.state.il.us/land/landfill-capacity/2009/report.pdf</a:t>
            </a:r>
          </a:p>
          <a:p>
            <a:endParaRPr lang="en-US" dirty="0"/>
          </a:p>
        </p:txBody>
      </p:sp>
      <p:sp>
        <p:nvSpPr>
          <p:cNvPr id="4" name="Slide Number Placeholder 3"/>
          <p:cNvSpPr>
            <a:spLocks noGrp="1"/>
          </p:cNvSpPr>
          <p:nvPr>
            <p:ph type="sldNum" sz="quarter" idx="10"/>
          </p:nvPr>
        </p:nvSpPr>
        <p:spPr/>
        <p:txBody>
          <a:bodyPr/>
          <a:lstStyle/>
          <a:p>
            <a:fld id="{C5C9E938-D262-441D-942C-C1A6312E3B9F}" type="slidenum">
              <a:rPr lang="en-US" smtClean="0"/>
              <a:t>39</a:t>
            </a:fld>
            <a:endParaRPr lang="en-US"/>
          </a:p>
        </p:txBody>
      </p:sp>
    </p:spTree>
    <p:extLst>
      <p:ext uri="{BB962C8B-B14F-4D97-AF65-F5344CB8AC3E}">
        <p14:creationId xmlns:p14="http://schemas.microsoft.com/office/powerpoint/2010/main" val="447627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Let’s start with the goals.</a:t>
            </a:r>
            <a:endParaRPr lang="en-US" dirty="0"/>
          </a:p>
        </p:txBody>
      </p:sp>
      <p:sp>
        <p:nvSpPr>
          <p:cNvPr id="4" name="Slide Number Placeholder 3"/>
          <p:cNvSpPr>
            <a:spLocks noGrp="1"/>
          </p:cNvSpPr>
          <p:nvPr>
            <p:ph type="sldNum" sz="quarter" idx="10"/>
          </p:nvPr>
        </p:nvSpPr>
        <p:spPr/>
        <p:txBody>
          <a:bodyPr/>
          <a:lstStyle/>
          <a:p>
            <a:fld id="{C5C9E938-D262-441D-942C-C1A6312E3B9F}" type="slidenum">
              <a:rPr lang="en-US" smtClean="0"/>
              <a:pPr/>
              <a:t>4</a:t>
            </a:fld>
            <a:endParaRPr lang="en-US" dirty="0"/>
          </a:p>
        </p:txBody>
      </p:sp>
    </p:spTree>
    <p:extLst>
      <p:ext uri="{BB962C8B-B14F-4D97-AF65-F5344CB8AC3E}">
        <p14:creationId xmlns:p14="http://schemas.microsoft.com/office/powerpoint/2010/main" val="32046058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smtClean="0"/>
              <a:t>So if we are currently capturing 15% of the waste stream, what about that other 85%?</a:t>
            </a:r>
          </a:p>
          <a:p>
            <a:endParaRPr lang="en-US" dirty="0" smtClean="0"/>
          </a:p>
          <a:p>
            <a:r>
              <a:rPr lang="en-US" dirty="0" smtClean="0"/>
              <a:t>What is it?  How can we capture a bigger slice of it? What fraction is feasible?</a:t>
            </a:r>
            <a:endParaRPr lang="en-US" dirty="0"/>
          </a:p>
        </p:txBody>
      </p:sp>
      <p:sp>
        <p:nvSpPr>
          <p:cNvPr id="4" name="Slide Number Placeholder 3"/>
          <p:cNvSpPr>
            <a:spLocks noGrp="1"/>
          </p:cNvSpPr>
          <p:nvPr>
            <p:ph type="sldNum" sz="quarter" idx="10"/>
          </p:nvPr>
        </p:nvSpPr>
        <p:spPr/>
        <p:txBody>
          <a:bodyPr/>
          <a:lstStyle/>
          <a:p>
            <a:fld id="{C5C9E938-D262-441D-942C-C1A6312E3B9F}" type="slidenum">
              <a:rPr lang="en-US" smtClean="0"/>
              <a:t>40</a:t>
            </a:fld>
            <a:endParaRPr lang="en-US"/>
          </a:p>
        </p:txBody>
      </p:sp>
    </p:spTree>
    <p:extLst>
      <p:ext uri="{BB962C8B-B14F-4D97-AF65-F5344CB8AC3E}">
        <p14:creationId xmlns:p14="http://schemas.microsoft.com/office/powerpoint/2010/main" val="13436810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 illustration that is an RRS representation of the total waste stream.  Each dot represents 1% of the total.</a:t>
            </a:r>
            <a:endParaRPr lang="en-US" baseline="0" dirty="0" smtClean="0"/>
          </a:p>
          <a:p>
            <a:r>
              <a:rPr lang="en-US" baseline="0" dirty="0" smtClean="0"/>
              <a:t>Right now, RRS estimates that 40% of materials are recyclable today with the technologies we currently use.</a:t>
            </a:r>
            <a:endParaRPr lang="en-US" dirty="0" smtClean="0"/>
          </a:p>
        </p:txBody>
      </p:sp>
      <p:sp>
        <p:nvSpPr>
          <p:cNvPr id="4" name="Slide Number Placeholder 3"/>
          <p:cNvSpPr>
            <a:spLocks noGrp="1"/>
          </p:cNvSpPr>
          <p:nvPr>
            <p:ph type="sldNum" sz="quarter" idx="10"/>
          </p:nvPr>
        </p:nvSpPr>
        <p:spPr/>
        <p:txBody>
          <a:bodyPr/>
          <a:lstStyle/>
          <a:p>
            <a:fld id="{C5C9E938-D262-441D-942C-C1A6312E3B9F}" type="slidenum">
              <a:rPr lang="en-US" smtClean="0"/>
              <a:pPr/>
              <a:t>41</a:t>
            </a:fld>
            <a:endParaRPr lang="en-US" dirty="0"/>
          </a:p>
        </p:txBody>
      </p:sp>
    </p:spTree>
    <p:extLst>
      <p:ext uri="{BB962C8B-B14F-4D97-AF65-F5344CB8AC3E}">
        <p14:creationId xmlns:p14="http://schemas.microsoft.com/office/powerpoint/2010/main" val="1652902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30% is made of organic material that is compostable, or suitable for further processing such as AD. </a:t>
            </a:r>
            <a:r>
              <a:rPr lang="en-US" dirty="0" smtClean="0"/>
              <a:t>Food waste is an</a:t>
            </a:r>
            <a:r>
              <a:rPr lang="en-US" baseline="0" dirty="0" smtClean="0"/>
              <a:t> immense component of organics that are not currently being recovered. These organics are environmentally important because they play such a critical role in rapid anaerobic decomposition and methane generation.</a:t>
            </a:r>
            <a:endParaRPr lang="en-US" dirty="0"/>
          </a:p>
        </p:txBody>
      </p:sp>
      <p:sp>
        <p:nvSpPr>
          <p:cNvPr id="4" name="Slide Number Placeholder 3"/>
          <p:cNvSpPr>
            <a:spLocks noGrp="1"/>
          </p:cNvSpPr>
          <p:nvPr>
            <p:ph type="sldNum" sz="quarter" idx="10"/>
          </p:nvPr>
        </p:nvSpPr>
        <p:spPr/>
        <p:txBody>
          <a:bodyPr/>
          <a:lstStyle/>
          <a:p>
            <a:fld id="{C5C9E938-D262-441D-942C-C1A6312E3B9F}" type="slidenum">
              <a:rPr lang="en-US" smtClean="0"/>
              <a:pPr/>
              <a:t>42</a:t>
            </a:fld>
            <a:endParaRPr lang="en-US" dirty="0"/>
          </a:p>
        </p:txBody>
      </p:sp>
    </p:spTree>
    <p:extLst>
      <p:ext uri="{BB962C8B-B14F-4D97-AF65-F5344CB8AC3E}">
        <p14:creationId xmlns:p14="http://schemas.microsoft.com/office/powerpoint/2010/main" val="38667343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10% of material could theoretically be recycled but is not as a result of practical limitations. These limitations can be overcome through improved product and packaging design as well as recovery technology design. Think poly-laminate films, for example, like chip bags and #7 plastics.</a:t>
            </a:r>
            <a:endParaRPr lang="en-US" dirty="0"/>
          </a:p>
        </p:txBody>
      </p:sp>
      <p:sp>
        <p:nvSpPr>
          <p:cNvPr id="4" name="Slide Number Placeholder 3"/>
          <p:cNvSpPr>
            <a:spLocks noGrp="1"/>
          </p:cNvSpPr>
          <p:nvPr>
            <p:ph type="sldNum" sz="quarter" idx="10"/>
          </p:nvPr>
        </p:nvSpPr>
        <p:spPr/>
        <p:txBody>
          <a:bodyPr/>
          <a:lstStyle/>
          <a:p>
            <a:fld id="{C5C9E938-D262-441D-942C-C1A6312E3B9F}" type="slidenum">
              <a:rPr lang="en-US" smtClean="0"/>
              <a:pPr/>
              <a:t>43</a:t>
            </a:fld>
            <a:endParaRPr lang="en-US" dirty="0"/>
          </a:p>
        </p:txBody>
      </p:sp>
    </p:spTree>
    <p:extLst>
      <p:ext uri="{BB962C8B-B14F-4D97-AF65-F5344CB8AC3E}">
        <p14:creationId xmlns:p14="http://schemas.microsoft.com/office/powerpoint/2010/main" val="1238698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remaining 20% is not practically recoverable - diapers, broken broomsticks, urethanes, etc.</a:t>
            </a:r>
            <a:endParaRPr lang="en-US" dirty="0"/>
          </a:p>
        </p:txBody>
      </p:sp>
      <p:sp>
        <p:nvSpPr>
          <p:cNvPr id="4" name="Slide Number Placeholder 3"/>
          <p:cNvSpPr>
            <a:spLocks noGrp="1"/>
          </p:cNvSpPr>
          <p:nvPr>
            <p:ph type="sldNum" sz="quarter" idx="10"/>
          </p:nvPr>
        </p:nvSpPr>
        <p:spPr/>
        <p:txBody>
          <a:bodyPr/>
          <a:lstStyle/>
          <a:p>
            <a:fld id="{C5C9E938-D262-441D-942C-C1A6312E3B9F}" type="slidenum">
              <a:rPr lang="en-US" smtClean="0"/>
              <a:pPr/>
              <a:t>44</a:t>
            </a:fld>
            <a:endParaRPr lang="en-US" dirty="0"/>
          </a:p>
        </p:txBody>
      </p:sp>
    </p:spTree>
    <p:extLst>
      <p:ext uri="{BB962C8B-B14F-4D97-AF65-F5344CB8AC3E}">
        <p14:creationId xmlns:p14="http://schemas.microsoft.com/office/powerpoint/2010/main" val="16175421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box</a:t>
            </a:r>
            <a:r>
              <a:rPr lang="en-US" baseline="0" dirty="0" smtClean="0"/>
              <a:t> represents the</a:t>
            </a:r>
            <a:r>
              <a:rPr lang="en-US" dirty="0" smtClean="0"/>
              <a:t> 15%</a:t>
            </a:r>
            <a:r>
              <a:rPr lang="en-US" baseline="0" dirty="0" smtClean="0"/>
              <a:t> that Michigan is currently capturing. 12% recovered recyclable material and 3% is recovered organics.</a:t>
            </a:r>
          </a:p>
          <a:p>
            <a:endParaRPr lang="en-US" dirty="0" smtClean="0"/>
          </a:p>
          <a:p>
            <a:r>
              <a:rPr lang="en-US" dirty="0" smtClean="0"/>
              <a:t>How can we expand this to 30 of the little dots?</a:t>
            </a:r>
          </a:p>
          <a:p>
            <a:endParaRPr lang="en-US" dirty="0"/>
          </a:p>
        </p:txBody>
      </p:sp>
      <p:sp>
        <p:nvSpPr>
          <p:cNvPr id="4" name="Slide Number Placeholder 3"/>
          <p:cNvSpPr>
            <a:spLocks noGrp="1"/>
          </p:cNvSpPr>
          <p:nvPr>
            <p:ph type="sldNum" sz="quarter" idx="10"/>
          </p:nvPr>
        </p:nvSpPr>
        <p:spPr/>
        <p:txBody>
          <a:bodyPr/>
          <a:lstStyle/>
          <a:p>
            <a:fld id="{C5C9E938-D262-441D-942C-C1A6312E3B9F}" type="slidenum">
              <a:rPr lang="en-US" smtClean="0"/>
              <a:pPr/>
              <a:t>45</a:t>
            </a:fld>
            <a:endParaRPr lang="en-US" dirty="0"/>
          </a:p>
        </p:txBody>
      </p:sp>
    </p:spTree>
    <p:extLst>
      <p:ext uri="{BB962C8B-B14F-4D97-AF65-F5344CB8AC3E}">
        <p14:creationId xmlns:p14="http://schemas.microsoft.com/office/powerpoint/2010/main" val="31317078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if current curbside programs were to achieve best-practice 550 </a:t>
            </a:r>
            <a:r>
              <a:rPr lang="en-US" dirty="0" err="1" smtClean="0"/>
              <a:t>lbs</a:t>
            </a:r>
            <a:r>
              <a:rPr lang="en-US" dirty="0" smtClean="0"/>
              <a:t>/</a:t>
            </a:r>
            <a:r>
              <a:rPr lang="en-US" dirty="0" err="1" smtClean="0"/>
              <a:t>hh</a:t>
            </a:r>
            <a:r>
              <a:rPr lang="en-US" dirty="0" smtClean="0"/>
              <a:t> instead of the 433 average AND all subscription programs were to achieve universal access?</a:t>
            </a:r>
          </a:p>
        </p:txBody>
      </p:sp>
      <p:sp>
        <p:nvSpPr>
          <p:cNvPr id="4" name="Slide Number Placeholder 3"/>
          <p:cNvSpPr>
            <a:spLocks noGrp="1"/>
          </p:cNvSpPr>
          <p:nvPr>
            <p:ph type="sldNum" sz="quarter" idx="10"/>
          </p:nvPr>
        </p:nvSpPr>
        <p:spPr/>
        <p:txBody>
          <a:bodyPr/>
          <a:lstStyle/>
          <a:p>
            <a:fld id="{C5C9E938-D262-441D-942C-C1A6312E3B9F}" type="slidenum">
              <a:rPr lang="en-US" smtClean="0"/>
              <a:t>46</a:t>
            </a:fld>
            <a:endParaRPr lang="en-US"/>
          </a:p>
        </p:txBody>
      </p:sp>
    </p:spTree>
    <p:extLst>
      <p:ext uri="{BB962C8B-B14F-4D97-AF65-F5344CB8AC3E}">
        <p14:creationId xmlns:p14="http://schemas.microsoft.com/office/powerpoint/2010/main" val="39101950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 could we do this?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Could </a:t>
            </a:r>
            <a:r>
              <a:rPr lang="en-US" baseline="0" dirty="0" smtClean="0"/>
              <a:t>be accomplished through a combination of efforts: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policy interventions (like mandatory bundling of recycling service with trash service) and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increased education and outreach.</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Performance Incentives</a:t>
            </a:r>
            <a:endParaRPr lang="en-US"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Best practices in service offerings – pickup schedules, etc. </a:t>
            </a:r>
          </a:p>
          <a:p>
            <a:endParaRPr lang="en-US" dirty="0"/>
          </a:p>
        </p:txBody>
      </p:sp>
      <p:sp>
        <p:nvSpPr>
          <p:cNvPr id="4" name="Slide Number Placeholder 3"/>
          <p:cNvSpPr>
            <a:spLocks noGrp="1"/>
          </p:cNvSpPr>
          <p:nvPr>
            <p:ph type="sldNum" sz="quarter" idx="10"/>
          </p:nvPr>
        </p:nvSpPr>
        <p:spPr/>
        <p:txBody>
          <a:bodyPr/>
          <a:lstStyle/>
          <a:p>
            <a:fld id="{C5C9E938-D262-441D-942C-C1A6312E3B9F}" type="slidenum">
              <a:rPr lang="en-US" smtClean="0"/>
              <a:t>47</a:t>
            </a:fld>
            <a:endParaRPr lang="en-US"/>
          </a:p>
        </p:txBody>
      </p:sp>
    </p:spTree>
    <p:extLst>
      <p:ext uri="{BB962C8B-B14F-4D97-AF65-F5344CB8AC3E}">
        <p14:creationId xmlns:p14="http://schemas.microsoft.com/office/powerpoint/2010/main" val="8961331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adds one percentage point. </a:t>
            </a:r>
          </a:p>
        </p:txBody>
      </p:sp>
      <p:sp>
        <p:nvSpPr>
          <p:cNvPr id="4" name="Slide Number Placeholder 3"/>
          <p:cNvSpPr>
            <a:spLocks noGrp="1"/>
          </p:cNvSpPr>
          <p:nvPr>
            <p:ph type="sldNum" sz="quarter" idx="10"/>
          </p:nvPr>
        </p:nvSpPr>
        <p:spPr/>
        <p:txBody>
          <a:bodyPr/>
          <a:lstStyle/>
          <a:p>
            <a:fld id="{C5C9E938-D262-441D-942C-C1A6312E3B9F}" type="slidenum">
              <a:rPr lang="en-US" smtClean="0"/>
              <a:t>48</a:t>
            </a:fld>
            <a:endParaRPr lang="en-US"/>
          </a:p>
        </p:txBody>
      </p:sp>
    </p:spTree>
    <p:extLst>
      <p:ext uri="{BB962C8B-B14F-4D97-AF65-F5344CB8AC3E}">
        <p14:creationId xmlns:p14="http://schemas.microsoft.com/office/powerpoint/2010/main" val="39101950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smtClean="0"/>
              <a:t>Another focus</a:t>
            </a:r>
            <a:r>
              <a:rPr lang="en-US" baseline="0" dirty="0" smtClean="0"/>
              <a:t> could be on </a:t>
            </a:r>
            <a:r>
              <a:rPr lang="en-US" dirty="0" smtClean="0"/>
              <a:t>building</a:t>
            </a:r>
            <a:r>
              <a:rPr lang="en-US" baseline="0" dirty="0" smtClean="0"/>
              <a:t> </a:t>
            </a:r>
            <a:r>
              <a:rPr lang="en-US" dirty="0" smtClean="0"/>
              <a:t>out the access footprint </a:t>
            </a:r>
          </a:p>
          <a:p>
            <a:r>
              <a:rPr lang="en-US" dirty="0" smtClean="0"/>
              <a:t>- Assume that any community greater that 25k residents is suitably dense to support curbside collection</a:t>
            </a:r>
          </a:p>
          <a:p>
            <a:r>
              <a:rPr lang="en-US" dirty="0" smtClean="0"/>
              <a:t>- Assume that they can get the same best practice recycling system described previously.</a:t>
            </a:r>
          </a:p>
          <a:p>
            <a:r>
              <a:rPr lang="en-US" dirty="0" smtClean="0"/>
              <a:t>- This would cover Detroit, Grand Rapids, Flint, along with 20 or so others.</a:t>
            </a:r>
          </a:p>
          <a:p>
            <a:endParaRPr lang="en-US" dirty="0"/>
          </a:p>
        </p:txBody>
      </p:sp>
      <p:sp>
        <p:nvSpPr>
          <p:cNvPr id="4" name="Slide Number Placeholder 3"/>
          <p:cNvSpPr>
            <a:spLocks noGrp="1"/>
          </p:cNvSpPr>
          <p:nvPr>
            <p:ph type="sldNum" sz="quarter" idx="10"/>
          </p:nvPr>
        </p:nvSpPr>
        <p:spPr/>
        <p:txBody>
          <a:bodyPr/>
          <a:lstStyle/>
          <a:p>
            <a:fld id="{C5C9E938-D262-441D-942C-C1A6312E3B9F}" type="slidenum">
              <a:rPr lang="en-US" smtClean="0"/>
              <a:t>49</a:t>
            </a:fld>
            <a:endParaRPr lang="en-US"/>
          </a:p>
        </p:txBody>
      </p:sp>
    </p:spTree>
    <p:extLst>
      <p:ext uri="{BB962C8B-B14F-4D97-AF65-F5344CB8AC3E}">
        <p14:creationId xmlns:p14="http://schemas.microsoft.com/office/powerpoint/2010/main" val="3595523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smtClean="0"/>
              <a:t>We set out to answer</a:t>
            </a:r>
            <a:r>
              <a:rPr lang="en-US" baseline="0" dirty="0" smtClean="0"/>
              <a:t> three main questions.</a:t>
            </a:r>
            <a:endParaRPr lang="en-US" dirty="0" smtClean="0"/>
          </a:p>
          <a:p>
            <a:endParaRPr lang="en-US" dirty="0" smtClean="0"/>
          </a:p>
          <a:p>
            <a:pPr marL="241653" indent="-241653">
              <a:buAutoNum type="arabicPeriod"/>
            </a:pPr>
            <a:r>
              <a:rPr lang="en-US" baseline="0" dirty="0" smtClean="0"/>
              <a:t>“</a:t>
            </a:r>
            <a:r>
              <a:rPr lang="en-US" dirty="0" smtClean="0"/>
              <a:t>How many MI households have access to recycling at their home or in their community?”</a:t>
            </a:r>
          </a:p>
          <a:p>
            <a:pPr marL="724959" lvl="1" indent="-241653">
              <a:buFont typeface="Arial" panose="020B0604020202020204" pitchFamily="34" charset="0"/>
              <a:buChar char="•"/>
            </a:pPr>
            <a:r>
              <a:rPr lang="en-US" dirty="0" smtClean="0"/>
              <a:t>Why is this important?</a:t>
            </a:r>
            <a:r>
              <a:rPr lang="en-US" baseline="0" dirty="0" smtClean="0"/>
              <a:t> </a:t>
            </a:r>
            <a:r>
              <a:rPr lang="en-US" dirty="0" smtClean="0"/>
              <a:t>Access is the first step to achieving diversion. </a:t>
            </a:r>
          </a:p>
          <a:p>
            <a:pPr marL="724959" lvl="1" indent="-241653">
              <a:buFont typeface="Arial" panose="020B0604020202020204" pitchFamily="34" charset="0"/>
              <a:buChar char="•"/>
            </a:pPr>
            <a:r>
              <a:rPr lang="en-US" dirty="0" smtClean="0"/>
              <a:t>We gathered information on the number of </a:t>
            </a:r>
          </a:p>
          <a:p>
            <a:pPr marL="1147852" lvl="2" indent="-181240">
              <a:buFont typeface="Wingdings" panose="05000000000000000000" pitchFamily="2" charset="2"/>
              <a:buChar char="§"/>
            </a:pPr>
            <a:r>
              <a:rPr lang="en-US" dirty="0" smtClean="0"/>
              <a:t>Municipal curbside programs including those that have contracted service</a:t>
            </a:r>
          </a:p>
          <a:p>
            <a:pPr marL="1147852" lvl="2" indent="-181240">
              <a:buFont typeface="Wingdings" panose="05000000000000000000" pitchFamily="2" charset="2"/>
              <a:buChar char="§"/>
            </a:pPr>
            <a:r>
              <a:rPr lang="en-US" dirty="0" smtClean="0"/>
              <a:t>The number of Subscription curbside programs (in all their varieties)</a:t>
            </a:r>
          </a:p>
          <a:p>
            <a:pPr marL="1147852" lvl="2" indent="-181240">
              <a:buFont typeface="Wingdings" panose="05000000000000000000" pitchFamily="2" charset="2"/>
              <a:buChar char="§"/>
            </a:pPr>
            <a:r>
              <a:rPr lang="en-US" dirty="0" smtClean="0"/>
              <a:t>And the # of Drop-off programs </a:t>
            </a:r>
          </a:p>
          <a:p>
            <a:endParaRPr lang="en-US" dirty="0"/>
          </a:p>
        </p:txBody>
      </p:sp>
      <p:sp>
        <p:nvSpPr>
          <p:cNvPr id="4" name="Slide Number Placeholder 3"/>
          <p:cNvSpPr>
            <a:spLocks noGrp="1"/>
          </p:cNvSpPr>
          <p:nvPr>
            <p:ph type="sldNum" sz="quarter" idx="10"/>
          </p:nvPr>
        </p:nvSpPr>
        <p:spPr/>
        <p:txBody>
          <a:bodyPr/>
          <a:lstStyle/>
          <a:p>
            <a:fld id="{C5C9E938-D262-441D-942C-C1A6312E3B9F}" type="slidenum">
              <a:rPr lang="en-US" smtClean="0"/>
              <a:pPr/>
              <a:t>5</a:t>
            </a:fld>
            <a:endParaRPr lang="en-US" dirty="0"/>
          </a:p>
        </p:txBody>
      </p:sp>
    </p:spTree>
    <p:extLst>
      <p:ext uri="{BB962C8B-B14F-4D97-AF65-F5344CB8AC3E}">
        <p14:creationId xmlns:p14="http://schemas.microsoft.com/office/powerpoint/2010/main" val="22650442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Many of these communities are served by</a:t>
            </a:r>
            <a:r>
              <a:rPr lang="en-US" baseline="0" dirty="0" smtClean="0"/>
              <a:t> minimal or convenient drop-off recycling and would see significant improvement.</a:t>
            </a:r>
            <a:endParaRPr lang="en-US" dirty="0" smtClean="0"/>
          </a:p>
        </p:txBody>
      </p:sp>
      <p:sp>
        <p:nvSpPr>
          <p:cNvPr id="4" name="Slide Number Placeholder 3"/>
          <p:cNvSpPr>
            <a:spLocks noGrp="1"/>
          </p:cNvSpPr>
          <p:nvPr>
            <p:ph type="sldNum" sz="quarter" idx="10"/>
          </p:nvPr>
        </p:nvSpPr>
        <p:spPr/>
        <p:txBody>
          <a:bodyPr/>
          <a:lstStyle/>
          <a:p>
            <a:fld id="{C5C9E938-D262-441D-942C-C1A6312E3B9F}" type="slidenum">
              <a:rPr lang="en-US" smtClean="0"/>
              <a:t>50</a:t>
            </a:fld>
            <a:endParaRPr lang="en-US"/>
          </a:p>
        </p:txBody>
      </p:sp>
    </p:spTree>
    <p:extLst>
      <p:ext uri="{BB962C8B-B14F-4D97-AF65-F5344CB8AC3E}">
        <p14:creationId xmlns:p14="http://schemas.microsoft.com/office/powerpoint/2010/main" val="29183363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smtClean="0"/>
              <a:t>Another</a:t>
            </a:r>
            <a:r>
              <a:rPr lang="en-US" baseline="0" dirty="0" smtClean="0"/>
              <a:t> percentage point.</a:t>
            </a:r>
            <a:endParaRPr lang="en-US" dirty="0"/>
          </a:p>
        </p:txBody>
      </p:sp>
      <p:sp>
        <p:nvSpPr>
          <p:cNvPr id="4" name="Slide Number Placeholder 3"/>
          <p:cNvSpPr>
            <a:spLocks noGrp="1"/>
          </p:cNvSpPr>
          <p:nvPr>
            <p:ph type="sldNum" sz="quarter" idx="10"/>
          </p:nvPr>
        </p:nvSpPr>
        <p:spPr/>
        <p:txBody>
          <a:bodyPr/>
          <a:lstStyle/>
          <a:p>
            <a:fld id="{C5C9E938-D262-441D-942C-C1A6312E3B9F}" type="slidenum">
              <a:rPr lang="en-US" smtClean="0"/>
              <a:t>51</a:t>
            </a:fld>
            <a:endParaRPr lang="en-US"/>
          </a:p>
        </p:txBody>
      </p:sp>
    </p:spTree>
    <p:extLst>
      <p:ext uri="{BB962C8B-B14F-4D97-AF65-F5344CB8AC3E}">
        <p14:creationId xmlns:p14="http://schemas.microsoft.com/office/powerpoint/2010/main" val="36218948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smtClean="0"/>
              <a:t>This is because 8+ million tons in the landfill is difficult to offset with only 4 million households.  </a:t>
            </a:r>
          </a:p>
          <a:p>
            <a:endParaRPr lang="en-US" dirty="0" smtClean="0"/>
          </a:p>
          <a:p>
            <a:r>
              <a:rPr lang="en-US" dirty="0" smtClean="0"/>
              <a:t>What</a:t>
            </a:r>
            <a:r>
              <a:rPr lang="en-US" baseline="0" dirty="0" smtClean="0"/>
              <a:t> if we focus on households in state in smaller municipalities?</a:t>
            </a:r>
          </a:p>
          <a:p>
            <a:endParaRPr lang="en-US" baseline="0" dirty="0" smtClean="0"/>
          </a:p>
          <a:p>
            <a:r>
              <a:rPr lang="en-US" baseline="0" dirty="0" smtClean="0"/>
              <a:t> </a:t>
            </a:r>
            <a:r>
              <a:rPr lang="en-US" dirty="0" smtClean="0"/>
              <a:t>Ok, so what if we give the 550 </a:t>
            </a:r>
            <a:r>
              <a:rPr lang="en-US" dirty="0" err="1" smtClean="0"/>
              <a:t>lbs</a:t>
            </a:r>
            <a:r>
              <a:rPr lang="en-US" dirty="0" smtClean="0"/>
              <a:t>/</a:t>
            </a:r>
            <a:r>
              <a:rPr lang="en-US" dirty="0" err="1" smtClean="0"/>
              <a:t>hh</a:t>
            </a:r>
            <a:r>
              <a:rPr lang="en-US" dirty="0" smtClean="0"/>
              <a:t> to every single family home in the state? </a:t>
            </a:r>
          </a:p>
          <a:p>
            <a:endParaRPr lang="en-US" dirty="0" smtClean="0"/>
          </a:p>
          <a:p>
            <a:r>
              <a:rPr lang="en-US" dirty="0" smtClean="0"/>
              <a:t>This has serious practical limitations, but for the sake of exploring this challenge, let’s see what happens.</a:t>
            </a:r>
          </a:p>
          <a:p>
            <a:endParaRPr lang="en-US" dirty="0"/>
          </a:p>
        </p:txBody>
      </p:sp>
      <p:sp>
        <p:nvSpPr>
          <p:cNvPr id="4" name="Slide Number Placeholder 3"/>
          <p:cNvSpPr>
            <a:spLocks noGrp="1"/>
          </p:cNvSpPr>
          <p:nvPr>
            <p:ph type="sldNum" sz="quarter" idx="10"/>
          </p:nvPr>
        </p:nvSpPr>
        <p:spPr/>
        <p:txBody>
          <a:bodyPr/>
          <a:lstStyle/>
          <a:p>
            <a:fld id="{C5C9E938-D262-441D-942C-C1A6312E3B9F}" type="slidenum">
              <a:rPr lang="en-US" smtClean="0"/>
              <a:t>52</a:t>
            </a:fld>
            <a:endParaRPr lang="en-US"/>
          </a:p>
        </p:txBody>
      </p:sp>
    </p:spTree>
    <p:extLst>
      <p:ext uri="{BB962C8B-B14F-4D97-AF65-F5344CB8AC3E}">
        <p14:creationId xmlns:p14="http://schemas.microsoft.com/office/powerpoint/2010/main" val="39101950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smtClean="0"/>
              <a:t>2 percentage points. </a:t>
            </a:r>
            <a:endParaRPr lang="en-US" dirty="0"/>
          </a:p>
        </p:txBody>
      </p:sp>
      <p:sp>
        <p:nvSpPr>
          <p:cNvPr id="4" name="Slide Number Placeholder 3"/>
          <p:cNvSpPr>
            <a:spLocks noGrp="1"/>
          </p:cNvSpPr>
          <p:nvPr>
            <p:ph type="sldNum" sz="quarter" idx="10"/>
          </p:nvPr>
        </p:nvSpPr>
        <p:spPr/>
        <p:txBody>
          <a:bodyPr/>
          <a:lstStyle/>
          <a:p>
            <a:fld id="{C5C9E938-D262-441D-942C-C1A6312E3B9F}" type="slidenum">
              <a:rPr lang="en-US" smtClean="0"/>
              <a:t>53</a:t>
            </a:fld>
            <a:endParaRPr lang="en-US"/>
          </a:p>
        </p:txBody>
      </p:sp>
    </p:spTree>
    <p:extLst>
      <p:ext uri="{BB962C8B-B14F-4D97-AF65-F5344CB8AC3E}">
        <p14:creationId xmlns:p14="http://schemas.microsoft.com/office/powerpoint/2010/main" val="39101950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241653" indent="-241653">
              <a:buAutoNum type="arabicPeriod"/>
            </a:pPr>
            <a:r>
              <a:rPr lang="en-US" dirty="0" smtClean="0"/>
              <a:t>Capture more</a:t>
            </a:r>
            <a:r>
              <a:rPr lang="en-US" baseline="0" dirty="0" smtClean="0"/>
              <a:t> commercial material. Improve documentation of this material flow.</a:t>
            </a:r>
          </a:p>
          <a:p>
            <a:pPr marL="241653" indent="-241653">
              <a:buAutoNum type="arabicPeriod"/>
            </a:pPr>
            <a:r>
              <a:rPr lang="en-US" dirty="0" smtClean="0"/>
              <a:t>Difficult to measure because it’s not widely reported. We</a:t>
            </a:r>
            <a:r>
              <a:rPr lang="en-US" baseline="0" dirty="0" smtClean="0"/>
              <a:t> have reason to believe there is a lot of material not being recovered, but we also think</a:t>
            </a:r>
            <a:r>
              <a:rPr lang="en-US" dirty="0" smtClean="0"/>
              <a:t> there is substantial OCC that we weren’t able to account for in MI. </a:t>
            </a:r>
          </a:p>
          <a:p>
            <a:pPr marL="241653" indent="-241653">
              <a:buAutoNum type="arabicPeriod"/>
            </a:pPr>
            <a:r>
              <a:rPr lang="en-US" dirty="0" smtClean="0"/>
              <a:t>Use policy tools to mandate commercial recycling.  </a:t>
            </a:r>
          </a:p>
          <a:p>
            <a:pPr marL="241653" indent="-241653">
              <a:buAutoNum type="arabicPeriod"/>
            </a:pPr>
            <a:endParaRPr lang="en-US" dirty="0"/>
          </a:p>
        </p:txBody>
      </p:sp>
      <p:sp>
        <p:nvSpPr>
          <p:cNvPr id="4" name="Slide Number Placeholder 3"/>
          <p:cNvSpPr>
            <a:spLocks noGrp="1"/>
          </p:cNvSpPr>
          <p:nvPr>
            <p:ph type="sldNum" sz="quarter" idx="10"/>
          </p:nvPr>
        </p:nvSpPr>
        <p:spPr/>
        <p:txBody>
          <a:bodyPr/>
          <a:lstStyle/>
          <a:p>
            <a:fld id="{C5C9E938-D262-441D-942C-C1A6312E3B9F}" type="slidenum">
              <a:rPr lang="en-US" smtClean="0"/>
              <a:t>54</a:t>
            </a:fld>
            <a:endParaRPr lang="en-US"/>
          </a:p>
        </p:txBody>
      </p:sp>
    </p:spTree>
    <p:extLst>
      <p:ext uri="{BB962C8B-B14F-4D97-AF65-F5344CB8AC3E}">
        <p14:creationId xmlns:p14="http://schemas.microsoft.com/office/powerpoint/2010/main" val="39101950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defTabSz="966612"/>
            <a:r>
              <a:rPr lang="en-US" dirty="0" smtClean="0"/>
              <a:t>This represents a</a:t>
            </a:r>
            <a:r>
              <a:rPr lang="en-US" baseline="0" dirty="0" smtClean="0"/>
              <a:t> possible</a:t>
            </a:r>
            <a:r>
              <a:rPr lang="en-US" dirty="0" smtClean="0"/>
              <a:t> 400k additional tons which is likely around the amount of uncaptured shredded paper and OCC.  </a:t>
            </a:r>
          </a:p>
          <a:p>
            <a:pPr defTabSz="966612"/>
            <a:endParaRPr lang="en-US" dirty="0" smtClean="0"/>
          </a:p>
          <a:p>
            <a:pPr defTabSz="966612"/>
            <a:r>
              <a:rPr lang="en-US" dirty="0" smtClean="0"/>
              <a:t>The MRI team assumed that 33% of the recycling stream was commercial, and used that figure.  </a:t>
            </a:r>
          </a:p>
          <a:p>
            <a:endParaRPr lang="en-US" dirty="0"/>
          </a:p>
        </p:txBody>
      </p:sp>
      <p:sp>
        <p:nvSpPr>
          <p:cNvPr id="4" name="Slide Number Placeholder 3"/>
          <p:cNvSpPr>
            <a:spLocks noGrp="1"/>
          </p:cNvSpPr>
          <p:nvPr>
            <p:ph type="sldNum" sz="quarter" idx="10"/>
          </p:nvPr>
        </p:nvSpPr>
        <p:spPr/>
        <p:txBody>
          <a:bodyPr/>
          <a:lstStyle/>
          <a:p>
            <a:fld id="{C5C9E938-D262-441D-942C-C1A6312E3B9F}" type="slidenum">
              <a:rPr lang="en-US" smtClean="0"/>
              <a:t>55</a:t>
            </a:fld>
            <a:endParaRPr lang="en-US"/>
          </a:p>
        </p:txBody>
      </p:sp>
    </p:spTree>
    <p:extLst>
      <p:ext uri="{BB962C8B-B14F-4D97-AF65-F5344CB8AC3E}">
        <p14:creationId xmlns:p14="http://schemas.microsoft.com/office/powerpoint/2010/main" val="39101950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smtClean="0"/>
              <a:t>To estimate food waste, look at the estimated generation based on commercial and residential sources, </a:t>
            </a:r>
          </a:p>
          <a:p>
            <a:endParaRPr lang="en-US" dirty="0" smtClean="0"/>
          </a:p>
          <a:p>
            <a:r>
              <a:rPr lang="en-US" dirty="0" smtClean="0"/>
              <a:t>- 513k tons total residential food waste</a:t>
            </a:r>
          </a:p>
          <a:p>
            <a:r>
              <a:rPr lang="en-US" dirty="0" smtClean="0"/>
              <a:t>- 662k tons commercial food waste</a:t>
            </a:r>
          </a:p>
          <a:p>
            <a:endParaRPr lang="en-US" dirty="0"/>
          </a:p>
          <a:p>
            <a:r>
              <a:rPr lang="en-US" dirty="0" smtClean="0"/>
              <a:t>- consider the impact of capturing 1/3 of it.</a:t>
            </a:r>
          </a:p>
        </p:txBody>
      </p:sp>
      <p:sp>
        <p:nvSpPr>
          <p:cNvPr id="4" name="Slide Number Placeholder 3"/>
          <p:cNvSpPr>
            <a:spLocks noGrp="1"/>
          </p:cNvSpPr>
          <p:nvPr>
            <p:ph type="sldNum" sz="quarter" idx="10"/>
          </p:nvPr>
        </p:nvSpPr>
        <p:spPr/>
        <p:txBody>
          <a:bodyPr/>
          <a:lstStyle/>
          <a:p>
            <a:fld id="{C5C9E938-D262-441D-942C-C1A6312E3B9F}" type="slidenum">
              <a:rPr lang="en-US" smtClean="0"/>
              <a:t>56</a:t>
            </a:fld>
            <a:endParaRPr lang="en-US"/>
          </a:p>
        </p:txBody>
      </p:sp>
    </p:spTree>
    <p:extLst>
      <p:ext uri="{BB962C8B-B14F-4D97-AF65-F5344CB8AC3E}">
        <p14:creationId xmlns:p14="http://schemas.microsoft.com/office/powerpoint/2010/main" val="39101950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smtClean="0"/>
              <a:t>Another 4 percentage points</a:t>
            </a:r>
            <a:r>
              <a:rPr lang="en-US" baseline="0" dirty="0" smtClean="0"/>
              <a:t> and we’re at 30%. </a:t>
            </a:r>
          </a:p>
          <a:p>
            <a:endParaRPr lang="en-US" baseline="0" dirty="0" smtClean="0"/>
          </a:p>
          <a:p>
            <a:r>
              <a:rPr lang="en-US" baseline="0" dirty="0" smtClean="0"/>
              <a:t>So again, I’m not offering these actions as specific recommendations, but hopefully it gives some perspective into the types of activities that would make a real difference for Michigan.</a:t>
            </a:r>
            <a:endParaRPr lang="en-US" dirty="0"/>
          </a:p>
        </p:txBody>
      </p:sp>
      <p:sp>
        <p:nvSpPr>
          <p:cNvPr id="4" name="Slide Number Placeholder 3"/>
          <p:cNvSpPr>
            <a:spLocks noGrp="1"/>
          </p:cNvSpPr>
          <p:nvPr>
            <p:ph type="sldNum" sz="quarter" idx="10"/>
          </p:nvPr>
        </p:nvSpPr>
        <p:spPr/>
        <p:txBody>
          <a:bodyPr/>
          <a:lstStyle/>
          <a:p>
            <a:fld id="{C5C9E938-D262-441D-942C-C1A6312E3B9F}" type="slidenum">
              <a:rPr lang="en-US" smtClean="0"/>
              <a:t>57</a:t>
            </a:fld>
            <a:endParaRPr lang="en-US"/>
          </a:p>
        </p:txBody>
      </p:sp>
    </p:spTree>
    <p:extLst>
      <p:ext uri="{BB962C8B-B14F-4D97-AF65-F5344CB8AC3E}">
        <p14:creationId xmlns:p14="http://schemas.microsoft.com/office/powerpoint/2010/main" val="6710139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know it’s important to create </a:t>
            </a:r>
            <a:r>
              <a:rPr lang="en-US" baseline="0" dirty="0" smtClean="0"/>
              <a:t>a robust system that doesn’t solely focus on one area by itself. Matt gave you a comprehensive list </a:t>
            </a:r>
            <a:r>
              <a:rPr lang="en-US" baseline="0" smtClean="0"/>
              <a:t>of what DEQ is working on. </a:t>
            </a:r>
            <a:endParaRPr lang="en-US" baseline="0" dirty="0" smtClean="0"/>
          </a:p>
          <a:p>
            <a:endParaRPr lang="en-US" baseline="0" dirty="0" smtClean="0"/>
          </a:p>
          <a:p>
            <a:r>
              <a:rPr lang="en-US" baseline="0" dirty="0" smtClean="0"/>
              <a:t>1. Infrastructure is fundamental. Residents and businesses need robust collection opportunities that are convenient and economical. </a:t>
            </a:r>
          </a:p>
          <a:p>
            <a:r>
              <a:rPr lang="en-US" baseline="0" dirty="0" smtClean="0"/>
              <a:t>2. We’ve got robust processing infrastructure in the state, including MRFs, mills for paper and national leaders in plastics processing</a:t>
            </a:r>
          </a:p>
          <a:p>
            <a:r>
              <a:rPr lang="en-US" baseline="0" dirty="0" smtClean="0"/>
              <a:t>3. As Matt mentioned, it’s critical to have strong markets – we know businesses want the material, and you may have heard P&amp;G talk about that very topic at the Governor’s Summit on Recycling.</a:t>
            </a:r>
          </a:p>
          <a:p>
            <a:r>
              <a:rPr lang="en-US" baseline="0" dirty="0" smtClean="0"/>
              <a:t>4. Education. Need more. Need often, and consistent messaging. </a:t>
            </a:r>
          </a:p>
          <a:p>
            <a:r>
              <a:rPr lang="en-US" baseline="0" dirty="0" smtClean="0"/>
              <a:t>5. Policies at the state level and local levels can have a real impact. We’re seeing more action in various states focused on the elephant in the room - organics. I think this trend will continue to gain momentum.</a:t>
            </a:r>
          </a:p>
          <a:p>
            <a:r>
              <a:rPr lang="en-US" baseline="0" dirty="0" smtClean="0"/>
              <a:t>5. We need involvement throughout the supply chain and the public-private collaboration to which Matt referred. We need cooperation between state, municipal gov’ts, and the private players that operate much of the supply chain.</a:t>
            </a:r>
          </a:p>
          <a:p>
            <a:endParaRPr lang="en-US" baseline="0" dirty="0" smtClean="0"/>
          </a:p>
          <a:p>
            <a:r>
              <a:rPr lang="en-US" baseline="0" dirty="0" smtClean="0"/>
              <a:t>These are the components that are part of the multi-faceted approach that we’ll need to raise the bar make Michigan a recycling leader, positioning us to manage materials and resources sustainably long into the future.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5C9E938-D262-441D-942C-C1A6312E3B9F}" type="slidenum">
              <a:rPr lang="en-US" smtClean="0"/>
              <a:pPr/>
              <a:t>58</a:t>
            </a:fld>
            <a:endParaRPr lang="en-US" dirty="0"/>
          </a:p>
        </p:txBody>
      </p:sp>
    </p:spTree>
    <p:extLst>
      <p:ext uri="{BB962C8B-B14F-4D97-AF65-F5344CB8AC3E}">
        <p14:creationId xmlns:p14="http://schemas.microsoft.com/office/powerpoint/2010/main" val="22351919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15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you’d like to learn more about the project, much more detail can be found in the project report, which can be downloaded from the DEQ website. </a:t>
            </a:r>
          </a:p>
          <a:p>
            <a:pPr marL="171450" indent="-171450" defTabSz="457159">
              <a:buFont typeface="Arial" panose="020B0604020202020204" pitchFamily="34" charset="0"/>
              <a:buChar char="•"/>
              <a:defRPr/>
            </a:pPr>
            <a:r>
              <a:rPr lang="en-US" dirty="0" smtClean="0"/>
              <a:t>If you have additional</a:t>
            </a:r>
            <a:r>
              <a:rPr lang="en-US" baseline="0" dirty="0" smtClean="0"/>
              <a:t> questions for us, y</a:t>
            </a:r>
            <a:r>
              <a:rPr lang="en-US" dirty="0" smtClean="0"/>
              <a:t>ou may also contact RRS</a:t>
            </a:r>
            <a:r>
              <a:rPr lang="en-US" baseline="0" dirty="0" smtClean="0"/>
              <a:t> and we’d be happy to answer your questions. </a:t>
            </a:r>
          </a:p>
          <a:p>
            <a:pPr marL="171450" indent="-171450" defTabSz="457159">
              <a:buFont typeface="Arial" panose="020B0604020202020204" pitchFamily="34" charset="0"/>
              <a:buChar char="•"/>
              <a:defRPr/>
            </a:pPr>
            <a:endParaRPr lang="en-US" baseline="0" dirty="0" smtClean="0"/>
          </a:p>
          <a:p>
            <a:pPr marL="171450" indent="-171450" defTabSz="457159">
              <a:buFont typeface="Arial" panose="020B0604020202020204" pitchFamily="34" charset="0"/>
              <a:buChar char="•"/>
              <a:defRPr/>
            </a:pPr>
            <a:r>
              <a:rPr lang="en-US" baseline="0" dirty="0" smtClean="0"/>
              <a:t>Thank you! At this point I’ll hand it back over to the DEQ. </a:t>
            </a:r>
            <a:endParaRPr lang="en-US" dirty="0"/>
          </a:p>
        </p:txBody>
      </p:sp>
      <p:sp>
        <p:nvSpPr>
          <p:cNvPr id="4" name="Slide Number Placeholder 3"/>
          <p:cNvSpPr>
            <a:spLocks noGrp="1"/>
          </p:cNvSpPr>
          <p:nvPr>
            <p:ph type="sldNum" sz="quarter" idx="10"/>
          </p:nvPr>
        </p:nvSpPr>
        <p:spPr/>
        <p:txBody>
          <a:bodyPr/>
          <a:lstStyle/>
          <a:p>
            <a:fld id="{0773EAF2-67D1-4989-B89C-DD55A0FB13C1}"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4166110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smtClean="0"/>
              <a:t>Second,</a:t>
            </a:r>
            <a:r>
              <a:rPr lang="en-US" baseline="0" dirty="0" smtClean="0"/>
              <a:t> we looked at participation.</a:t>
            </a:r>
            <a:endParaRPr lang="en-US" dirty="0" smtClean="0"/>
          </a:p>
          <a:p>
            <a:pPr marL="0" indent="0">
              <a:buFont typeface="+mj-lt"/>
              <a:buNone/>
            </a:pPr>
            <a:r>
              <a:rPr lang="en-US" dirty="0" smtClean="0"/>
              <a:t>Of those with access, how many</a:t>
            </a:r>
            <a:r>
              <a:rPr lang="en-US" baseline="0" dirty="0" smtClean="0"/>
              <a:t> participate in the recycling system?</a:t>
            </a:r>
            <a:endParaRPr lang="en-US" dirty="0" smtClean="0"/>
          </a:p>
          <a:p>
            <a:pPr marL="664546" lvl="1" indent="-181240">
              <a:buFont typeface="Wingdings" panose="05000000000000000000" pitchFamily="2" charset="2"/>
              <a:buChar char="§"/>
            </a:pPr>
            <a:r>
              <a:rPr lang="en-US" dirty="0" smtClean="0"/>
              <a:t>Households that recycle relative to the total number of households tells you about the participation rate</a:t>
            </a:r>
          </a:p>
          <a:p>
            <a:pPr marL="664546" lvl="1" indent="-181240">
              <a:buFont typeface="Arial" panose="020B0604020202020204" pitchFamily="34" charset="0"/>
              <a:buChar char="•"/>
            </a:pPr>
            <a:r>
              <a:rPr lang="en-US" dirty="0" smtClean="0"/>
              <a:t>For this, we looked at participation on an annual basis – not weekly/monthly since this</a:t>
            </a:r>
            <a:r>
              <a:rPr lang="en-US" baseline="0" dirty="0" smtClean="0"/>
              <a:t> information is not maintained by many programs</a:t>
            </a:r>
            <a:endParaRPr lang="en-US" dirty="0" smtClean="0"/>
          </a:p>
          <a:p>
            <a:pPr marL="664546" lvl="1" indent="-181240">
              <a:buFont typeface="Arial" panose="020B0604020202020204" pitchFamily="34" charset="0"/>
              <a:buChar char="•"/>
            </a:pPr>
            <a:r>
              <a:rPr lang="en-US" dirty="0" smtClean="0"/>
              <a:t>Another angle of participation measures</a:t>
            </a:r>
            <a:r>
              <a:rPr lang="en-US" baseline="0" dirty="0" smtClean="0"/>
              <a:t> ‘how much’ do people recycle, and we measure that in terms of LBs material </a:t>
            </a:r>
            <a:r>
              <a:rPr lang="en-US" dirty="0" smtClean="0"/>
              <a:t>per participating household</a:t>
            </a:r>
          </a:p>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Why is it important? Need to know whether to target underperforming recyclers, or non-recyclers.</a:t>
            </a:r>
          </a:p>
        </p:txBody>
      </p:sp>
      <p:sp>
        <p:nvSpPr>
          <p:cNvPr id="4" name="Slide Number Placeholder 3"/>
          <p:cNvSpPr>
            <a:spLocks noGrp="1"/>
          </p:cNvSpPr>
          <p:nvPr>
            <p:ph type="sldNum" sz="quarter" idx="10"/>
          </p:nvPr>
        </p:nvSpPr>
        <p:spPr/>
        <p:txBody>
          <a:bodyPr/>
          <a:lstStyle/>
          <a:p>
            <a:fld id="{C5C9E938-D262-441D-942C-C1A6312E3B9F}" type="slidenum">
              <a:rPr lang="en-US" smtClean="0"/>
              <a:pPr/>
              <a:t>6</a:t>
            </a:fld>
            <a:endParaRPr lang="en-US" dirty="0"/>
          </a:p>
        </p:txBody>
      </p:sp>
    </p:spTree>
    <p:extLst>
      <p:ext uri="{BB962C8B-B14F-4D97-AF65-F5344CB8AC3E}">
        <p14:creationId xmlns:p14="http://schemas.microsoft.com/office/powerpoint/2010/main" val="542206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a:defRPr/>
            </a:pPr>
            <a:r>
              <a:rPr lang="en-US" dirty="0" smtClean="0"/>
              <a:t>3. We also gathered</a:t>
            </a:r>
            <a:r>
              <a:rPr lang="en-US" baseline="0" dirty="0" smtClean="0"/>
              <a:t> data on what was recycled in 2013 by </a:t>
            </a:r>
            <a:r>
              <a:rPr lang="en-US" baseline="0" dirty="0" err="1" smtClean="0"/>
              <a:t>michigan</a:t>
            </a:r>
            <a:r>
              <a:rPr lang="en-US" baseline="0" dirty="0" smtClean="0"/>
              <a:t> recyclers, which enabled us to calculate the recycling rate.</a:t>
            </a:r>
            <a:endParaRPr lang="en-US" dirty="0" smtClean="0"/>
          </a:p>
          <a:p>
            <a:endParaRPr lang="en-US" dirty="0"/>
          </a:p>
        </p:txBody>
      </p:sp>
      <p:sp>
        <p:nvSpPr>
          <p:cNvPr id="4" name="Slide Number Placeholder 3"/>
          <p:cNvSpPr>
            <a:spLocks noGrp="1"/>
          </p:cNvSpPr>
          <p:nvPr>
            <p:ph type="sldNum" sz="quarter" idx="10"/>
          </p:nvPr>
        </p:nvSpPr>
        <p:spPr/>
        <p:txBody>
          <a:bodyPr/>
          <a:lstStyle/>
          <a:p>
            <a:fld id="{C5C9E938-D262-441D-942C-C1A6312E3B9F}" type="slidenum">
              <a:rPr lang="en-US" smtClean="0"/>
              <a:pPr/>
              <a:t>7</a:t>
            </a:fld>
            <a:endParaRPr lang="en-US" dirty="0"/>
          </a:p>
        </p:txBody>
      </p:sp>
    </p:spTree>
    <p:extLst>
      <p:ext uri="{BB962C8B-B14F-4D97-AF65-F5344CB8AC3E}">
        <p14:creationId xmlns:p14="http://schemas.microsoft.com/office/powerpoint/2010/main" val="2872987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Access and Participation are the building blocks of recycling performance</a:t>
            </a:r>
            <a:endParaRPr lang="en-US" dirty="0" smtClean="0"/>
          </a:p>
          <a:p>
            <a:r>
              <a:rPr lang="en-US" baseline="0" dirty="0" smtClean="0"/>
              <a:t>Participation without access is impossible</a:t>
            </a:r>
            <a:endParaRPr lang="en-US" dirty="0" smtClean="0"/>
          </a:p>
          <a:p>
            <a:r>
              <a:rPr lang="en-US" dirty="0" smtClean="0"/>
              <a:t>Access without participation is</a:t>
            </a:r>
            <a:r>
              <a:rPr lang="en-US" baseline="0" dirty="0" smtClean="0"/>
              <a:t> futile</a:t>
            </a:r>
          </a:p>
          <a:p>
            <a:r>
              <a:rPr lang="en-US" baseline="0" dirty="0" smtClean="0"/>
              <a:t>Together, they lead to effective recovery and the type of recycling rate we all want to see.</a:t>
            </a:r>
          </a:p>
        </p:txBody>
      </p:sp>
      <p:sp>
        <p:nvSpPr>
          <p:cNvPr id="4" name="Slide Number Placeholder 3"/>
          <p:cNvSpPr>
            <a:spLocks noGrp="1"/>
          </p:cNvSpPr>
          <p:nvPr>
            <p:ph type="sldNum" sz="quarter" idx="10"/>
          </p:nvPr>
        </p:nvSpPr>
        <p:spPr/>
        <p:txBody>
          <a:bodyPr/>
          <a:lstStyle/>
          <a:p>
            <a:fld id="{C5C9E938-D262-441D-942C-C1A6312E3B9F}" type="slidenum">
              <a:rPr lang="en-US" smtClean="0"/>
              <a:pPr/>
              <a:t>8</a:t>
            </a:fld>
            <a:endParaRPr lang="en-US" dirty="0"/>
          </a:p>
        </p:txBody>
      </p:sp>
    </p:spTree>
    <p:extLst>
      <p:ext uri="{BB962C8B-B14F-4D97-AF65-F5344CB8AC3E}">
        <p14:creationId xmlns:p14="http://schemas.microsoft.com/office/powerpoint/2010/main" val="4053239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 exactly did we</a:t>
            </a:r>
            <a:r>
              <a:rPr lang="en-US" baseline="0" dirty="0" smtClean="0"/>
              <a:t> approach the challenge?</a:t>
            </a:r>
            <a:endParaRPr lang="en-US" dirty="0" smtClean="0"/>
          </a:p>
          <a:p>
            <a:endParaRPr lang="en-US" dirty="0"/>
          </a:p>
        </p:txBody>
      </p:sp>
      <p:sp>
        <p:nvSpPr>
          <p:cNvPr id="4" name="Slide Number Placeholder 3"/>
          <p:cNvSpPr>
            <a:spLocks noGrp="1"/>
          </p:cNvSpPr>
          <p:nvPr>
            <p:ph type="sldNum" sz="quarter" idx="10"/>
          </p:nvPr>
        </p:nvSpPr>
        <p:spPr/>
        <p:txBody>
          <a:bodyPr/>
          <a:lstStyle/>
          <a:p>
            <a:fld id="{C5C9E938-D262-441D-942C-C1A6312E3B9F}" type="slidenum">
              <a:rPr lang="en-US" smtClean="0"/>
              <a:pPr/>
              <a:t>9</a:t>
            </a:fld>
            <a:endParaRPr lang="en-US" dirty="0"/>
          </a:p>
        </p:txBody>
      </p:sp>
    </p:spTree>
    <p:extLst>
      <p:ext uri="{BB962C8B-B14F-4D97-AF65-F5344CB8AC3E}">
        <p14:creationId xmlns:p14="http://schemas.microsoft.com/office/powerpoint/2010/main" val="1069356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p:txBody>
          <a:bodyPr/>
          <a:lstStyle/>
          <a:p>
            <a:fld id="{A8133478-BF35-4446-9DAE-A9C2019ED959}" type="slidenum">
              <a:rPr lang="en-US" smtClean="0"/>
              <a:pPr/>
              <a:t>‹#›</a:t>
            </a:fld>
            <a:endParaRPr lang="en-US" dirty="0"/>
          </a:p>
        </p:txBody>
      </p:sp>
    </p:spTree>
    <p:extLst>
      <p:ext uri="{BB962C8B-B14F-4D97-AF65-F5344CB8AC3E}">
        <p14:creationId xmlns:p14="http://schemas.microsoft.com/office/powerpoint/2010/main" val="3000056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4637"/>
          </a:xfrm>
          <a:prstGeom prst="rect">
            <a:avLst/>
          </a:prstGeom>
        </p:spPr>
        <p:txBody>
          <a:bodyPr/>
          <a:lstStyle/>
          <a:p>
            <a:fld id="{B36C3EBF-CE28-A14D-B9F5-400337EC7AC3}" type="datetimeFigureOut">
              <a:rPr lang="en-US" smtClean="0"/>
              <a:t>7/24/2015</a:t>
            </a:fld>
            <a:endParaRPr lang="en-US"/>
          </a:p>
        </p:txBody>
      </p:sp>
      <p:sp>
        <p:nvSpPr>
          <p:cNvPr id="3" name="Footer Placeholder 2"/>
          <p:cNvSpPr>
            <a:spLocks noGrp="1"/>
          </p:cNvSpPr>
          <p:nvPr>
            <p:ph type="ftr" sz="quarter" idx="11"/>
          </p:nvPr>
        </p:nvSpPr>
        <p:spPr>
          <a:xfrm>
            <a:off x="3124200" y="4767263"/>
            <a:ext cx="2895600" cy="274637"/>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4637"/>
          </a:xfrm>
          <a:prstGeom prst="rect">
            <a:avLst/>
          </a:prstGeom>
        </p:spPr>
        <p:txBody>
          <a:bodyPr/>
          <a:lstStyle/>
          <a:p>
            <a:fld id="{20339930-EBC9-614B-AC4C-6890FD29F195}" type="slidenum">
              <a:rPr lang="en-US" smtClean="0"/>
              <a:t>‹#›</a:t>
            </a:fld>
            <a:endParaRPr lang="en-US"/>
          </a:p>
        </p:txBody>
      </p:sp>
    </p:spTree>
    <p:extLst>
      <p:ext uri="{BB962C8B-B14F-4D97-AF65-F5344CB8AC3E}">
        <p14:creationId xmlns:p14="http://schemas.microsoft.com/office/powerpoint/2010/main" val="2392298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B36C3EBF-CE28-A14D-B9F5-400337EC7AC3}" type="datetimeFigureOut">
              <a:rPr lang="en-US" smtClean="0"/>
              <a:t>7/24/2015</a:t>
            </a:fld>
            <a:endParaRPr lang="en-US"/>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20339930-EBC9-614B-AC4C-6890FD29F195}" type="slidenum">
              <a:rPr lang="en-US" smtClean="0"/>
              <a:t>‹#›</a:t>
            </a:fld>
            <a:endParaRPr lang="en-US"/>
          </a:p>
        </p:txBody>
      </p:sp>
    </p:spTree>
    <p:extLst>
      <p:ext uri="{BB962C8B-B14F-4D97-AF65-F5344CB8AC3E}">
        <p14:creationId xmlns:p14="http://schemas.microsoft.com/office/powerpoint/2010/main" val="4035087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B36C3EBF-CE28-A14D-B9F5-400337EC7AC3}" type="datetimeFigureOut">
              <a:rPr lang="en-US" smtClean="0"/>
              <a:t>7/24/2015</a:t>
            </a:fld>
            <a:endParaRPr lang="en-US"/>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20339930-EBC9-614B-AC4C-6890FD29F195}" type="slidenum">
              <a:rPr lang="en-US" smtClean="0"/>
              <a:t>‹#›</a:t>
            </a:fld>
            <a:endParaRPr lang="en-US"/>
          </a:p>
        </p:txBody>
      </p:sp>
    </p:spTree>
    <p:extLst>
      <p:ext uri="{BB962C8B-B14F-4D97-AF65-F5344CB8AC3E}">
        <p14:creationId xmlns:p14="http://schemas.microsoft.com/office/powerpoint/2010/main" val="868941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0"/>
            <a:ext cx="8229600" cy="33940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B36C3EBF-CE28-A14D-B9F5-400337EC7AC3}" type="datetimeFigureOut">
              <a:rPr lang="en-US" smtClean="0"/>
              <a:t>7/24/2015</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20339930-EBC9-614B-AC4C-6890FD29F195}" type="slidenum">
              <a:rPr lang="en-US" smtClean="0"/>
              <a:t>‹#›</a:t>
            </a:fld>
            <a:endParaRPr lang="en-US"/>
          </a:p>
        </p:txBody>
      </p:sp>
    </p:spTree>
    <p:extLst>
      <p:ext uri="{BB962C8B-B14F-4D97-AF65-F5344CB8AC3E}">
        <p14:creationId xmlns:p14="http://schemas.microsoft.com/office/powerpoint/2010/main" val="3827430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B36C3EBF-CE28-A14D-B9F5-400337EC7AC3}" type="datetimeFigureOut">
              <a:rPr lang="en-US" smtClean="0"/>
              <a:t>7/24/2015</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20339930-EBC9-614B-AC4C-6890FD29F195}" type="slidenum">
              <a:rPr lang="en-US" smtClean="0"/>
              <a:t>‹#›</a:t>
            </a:fld>
            <a:endParaRPr lang="en-US"/>
          </a:p>
        </p:txBody>
      </p:sp>
    </p:spTree>
    <p:extLst>
      <p:ext uri="{BB962C8B-B14F-4D97-AF65-F5344CB8AC3E}">
        <p14:creationId xmlns:p14="http://schemas.microsoft.com/office/powerpoint/2010/main" val="812836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859503C-FC25-F944-B96F-F95A89C7DD61}" type="slidenum">
              <a:rPr lang="en-US" smtClean="0"/>
              <a:pPr/>
              <a:t>‹#›</a:t>
            </a:fld>
            <a:endParaRPr lang="en-US"/>
          </a:p>
        </p:txBody>
      </p:sp>
    </p:spTree>
    <p:extLst>
      <p:ext uri="{BB962C8B-B14F-4D97-AF65-F5344CB8AC3E}">
        <p14:creationId xmlns:p14="http://schemas.microsoft.com/office/powerpoint/2010/main" val="16811201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Slide Number Placeholder 6"/>
          <p:cNvSpPr>
            <a:spLocks noGrp="1"/>
          </p:cNvSpPr>
          <p:nvPr>
            <p:ph type="sldNum" sz="quarter" idx="10"/>
          </p:nvPr>
        </p:nvSpPr>
        <p:spPr/>
        <p:txBody>
          <a:bodyPr/>
          <a:lstStyle/>
          <a:p>
            <a:fld id="{A8133478-BF35-4446-9DAE-A9C2019ED959}" type="slidenum">
              <a:rPr lang="en-US" smtClean="0"/>
              <a:pPr/>
              <a:t>‹#›</a:t>
            </a:fld>
            <a:endParaRPr lang="en-US" dirty="0"/>
          </a:p>
        </p:txBody>
      </p:sp>
    </p:spTree>
    <p:extLst>
      <p:ext uri="{BB962C8B-B14F-4D97-AF65-F5344CB8AC3E}">
        <p14:creationId xmlns:p14="http://schemas.microsoft.com/office/powerpoint/2010/main" val="2400795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A8133478-BF35-4446-9DAE-A9C2019ED959}" type="slidenum">
              <a:rPr lang="en-US" smtClean="0"/>
              <a:pPr/>
              <a:t>‹#›</a:t>
            </a:fld>
            <a:endParaRPr lang="en-US" dirty="0"/>
          </a:p>
        </p:txBody>
      </p:sp>
    </p:spTree>
    <p:extLst>
      <p:ext uri="{BB962C8B-B14F-4D97-AF65-F5344CB8AC3E}">
        <p14:creationId xmlns:p14="http://schemas.microsoft.com/office/powerpoint/2010/main" val="1378636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B36C3EBF-CE28-A14D-B9F5-400337EC7AC3}" type="datetimeFigureOut">
              <a:rPr lang="en-US" smtClean="0"/>
              <a:t>7/24/2015</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20339930-EBC9-614B-AC4C-6890FD29F195}" type="slidenum">
              <a:rPr lang="en-US" smtClean="0"/>
              <a:t>‹#›</a:t>
            </a:fld>
            <a:endParaRPr lang="en-US"/>
          </a:p>
        </p:txBody>
      </p:sp>
    </p:spTree>
    <p:extLst>
      <p:ext uri="{BB962C8B-B14F-4D97-AF65-F5344CB8AC3E}">
        <p14:creationId xmlns:p14="http://schemas.microsoft.com/office/powerpoint/2010/main" val="845878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0"/>
            <a:ext cx="8229600" cy="33940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B36C3EBF-CE28-A14D-B9F5-400337EC7AC3}" type="datetimeFigureOut">
              <a:rPr lang="en-US" smtClean="0"/>
              <a:t>7/24/2015</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20339930-EBC9-614B-AC4C-6890FD29F195}" type="slidenum">
              <a:rPr lang="en-US" smtClean="0"/>
              <a:t>‹#›</a:t>
            </a:fld>
            <a:endParaRPr lang="en-US"/>
          </a:p>
        </p:txBody>
      </p:sp>
    </p:spTree>
    <p:extLst>
      <p:ext uri="{BB962C8B-B14F-4D97-AF65-F5344CB8AC3E}">
        <p14:creationId xmlns:p14="http://schemas.microsoft.com/office/powerpoint/2010/main" val="3949678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B36C3EBF-CE28-A14D-B9F5-400337EC7AC3}" type="datetimeFigureOut">
              <a:rPr lang="en-US" smtClean="0"/>
              <a:t>7/24/2015</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20339930-EBC9-614B-AC4C-6890FD29F195}" type="slidenum">
              <a:rPr lang="en-US" smtClean="0"/>
              <a:t>‹#›</a:t>
            </a:fld>
            <a:endParaRPr lang="en-US"/>
          </a:p>
        </p:txBody>
      </p:sp>
    </p:spTree>
    <p:extLst>
      <p:ext uri="{BB962C8B-B14F-4D97-AF65-F5344CB8AC3E}">
        <p14:creationId xmlns:p14="http://schemas.microsoft.com/office/powerpoint/2010/main" val="220002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B36C3EBF-CE28-A14D-B9F5-400337EC7AC3}" type="datetimeFigureOut">
              <a:rPr lang="en-US" smtClean="0"/>
              <a:t>7/24/2015</a:t>
            </a:fld>
            <a:endParaRPr lang="en-US"/>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20339930-EBC9-614B-AC4C-6890FD29F195}" type="slidenum">
              <a:rPr lang="en-US" smtClean="0"/>
              <a:t>‹#›</a:t>
            </a:fld>
            <a:endParaRPr lang="en-US"/>
          </a:p>
        </p:txBody>
      </p:sp>
    </p:spTree>
    <p:extLst>
      <p:ext uri="{BB962C8B-B14F-4D97-AF65-F5344CB8AC3E}">
        <p14:creationId xmlns:p14="http://schemas.microsoft.com/office/powerpoint/2010/main" val="3233600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4637"/>
          </a:xfrm>
          <a:prstGeom prst="rect">
            <a:avLst/>
          </a:prstGeom>
        </p:spPr>
        <p:txBody>
          <a:bodyPr/>
          <a:lstStyle/>
          <a:p>
            <a:fld id="{B36C3EBF-CE28-A14D-B9F5-400337EC7AC3}" type="datetimeFigureOut">
              <a:rPr lang="en-US" smtClean="0"/>
              <a:t>7/24/2015</a:t>
            </a:fld>
            <a:endParaRPr lang="en-US"/>
          </a:p>
        </p:txBody>
      </p:sp>
      <p:sp>
        <p:nvSpPr>
          <p:cNvPr id="8" name="Footer Placeholder 7"/>
          <p:cNvSpPr>
            <a:spLocks noGrp="1"/>
          </p:cNvSpPr>
          <p:nvPr>
            <p:ph type="ftr" sz="quarter" idx="11"/>
          </p:nvPr>
        </p:nvSpPr>
        <p:spPr>
          <a:xfrm>
            <a:off x="3124200" y="4767263"/>
            <a:ext cx="2895600" cy="274637"/>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4637"/>
          </a:xfrm>
          <a:prstGeom prst="rect">
            <a:avLst/>
          </a:prstGeom>
        </p:spPr>
        <p:txBody>
          <a:bodyPr/>
          <a:lstStyle/>
          <a:p>
            <a:fld id="{20339930-EBC9-614B-AC4C-6890FD29F195}" type="slidenum">
              <a:rPr lang="en-US" smtClean="0"/>
              <a:t>‹#›</a:t>
            </a:fld>
            <a:endParaRPr lang="en-US"/>
          </a:p>
        </p:txBody>
      </p:sp>
    </p:spTree>
    <p:extLst>
      <p:ext uri="{BB962C8B-B14F-4D97-AF65-F5344CB8AC3E}">
        <p14:creationId xmlns:p14="http://schemas.microsoft.com/office/powerpoint/2010/main" val="4238461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4637"/>
          </a:xfrm>
          <a:prstGeom prst="rect">
            <a:avLst/>
          </a:prstGeom>
        </p:spPr>
        <p:txBody>
          <a:bodyPr/>
          <a:lstStyle/>
          <a:p>
            <a:fld id="{B36C3EBF-CE28-A14D-B9F5-400337EC7AC3}" type="datetimeFigureOut">
              <a:rPr lang="en-US" smtClean="0"/>
              <a:t>7/24/2015</a:t>
            </a:fld>
            <a:endParaRPr lang="en-US"/>
          </a:p>
        </p:txBody>
      </p:sp>
      <p:sp>
        <p:nvSpPr>
          <p:cNvPr id="4" name="Footer Placeholder 3"/>
          <p:cNvSpPr>
            <a:spLocks noGrp="1"/>
          </p:cNvSpPr>
          <p:nvPr>
            <p:ph type="ftr" sz="quarter" idx="11"/>
          </p:nvPr>
        </p:nvSpPr>
        <p:spPr>
          <a:xfrm>
            <a:off x="3124200" y="4767263"/>
            <a:ext cx="2895600" cy="274637"/>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4637"/>
          </a:xfrm>
          <a:prstGeom prst="rect">
            <a:avLst/>
          </a:prstGeom>
        </p:spPr>
        <p:txBody>
          <a:bodyPr/>
          <a:lstStyle/>
          <a:p>
            <a:fld id="{20339930-EBC9-614B-AC4C-6890FD29F195}" type="slidenum">
              <a:rPr lang="en-US" smtClean="0"/>
              <a:t>‹#›</a:t>
            </a:fld>
            <a:endParaRPr lang="en-US"/>
          </a:p>
        </p:txBody>
      </p:sp>
    </p:spTree>
    <p:extLst>
      <p:ext uri="{BB962C8B-B14F-4D97-AF65-F5344CB8AC3E}">
        <p14:creationId xmlns:p14="http://schemas.microsoft.com/office/powerpoint/2010/main" val="10022037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0" y="4880372"/>
            <a:ext cx="9144000" cy="263128"/>
          </a:xfrm>
          <a:prstGeom prst="rect">
            <a:avLst/>
          </a:prstGeom>
          <a:solidFill>
            <a:srgbClr val="5F8E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7010623" y="4861344"/>
            <a:ext cx="2057400" cy="273844"/>
          </a:xfrm>
          <a:prstGeom prst="rect">
            <a:avLst/>
          </a:prstGeom>
        </p:spPr>
        <p:txBody>
          <a:bodyPr vert="horz" lIns="91440" tIns="45720" rIns="91440" bIns="45720" rtlCol="0" anchor="ctr"/>
          <a:lstStyle>
            <a:lvl1pPr algn="r">
              <a:defRPr sz="1100">
                <a:solidFill>
                  <a:srgbClr val="FFFFFF"/>
                </a:solidFill>
                <a:latin typeface="Calibri" panose="020F0502020204030204" pitchFamily="34" charset="0"/>
              </a:defRPr>
            </a:lvl1pPr>
          </a:lstStyle>
          <a:p>
            <a:fld id="{A8133478-BF35-4446-9DAE-A9C2019ED959}" type="slidenum">
              <a:rPr lang="en-US" smtClean="0"/>
              <a:pPr/>
              <a:t>‹#›</a:t>
            </a:fld>
            <a:endParaRPr lang="en-US" dirty="0"/>
          </a:p>
        </p:txBody>
      </p:sp>
    </p:spTree>
    <p:extLst>
      <p:ext uri="{BB962C8B-B14F-4D97-AF65-F5344CB8AC3E}">
        <p14:creationId xmlns:p14="http://schemas.microsoft.com/office/powerpoint/2010/main" val="949733580"/>
      </p:ext>
    </p:extLst>
  </p:cSld>
  <p:clrMap bg1="lt1" tx1="dk1" bg2="lt2" tx2="dk2" accent1="accent1" accent2="accent2" accent3="accent3" accent4="accent4" accent5="accent5" accent6="accent6" hlink="hlink" folHlink="folHlink"/>
  <p:sldLayoutIdLst>
    <p:sldLayoutId id="2147483702" r:id="rId1"/>
    <p:sldLayoutId id="2147483706" r:id="rId2"/>
    <p:sldLayoutId id="2147483707" r:id="rId3"/>
  </p:sldLayoutIdLst>
  <p:txStyles>
    <p:titleStyle>
      <a:lvl1pPr algn="l" defTabSz="914400" rtl="0" eaLnBrk="1" latinLnBrk="0" hangingPunct="1">
        <a:lnSpc>
          <a:spcPct val="90000"/>
        </a:lnSpc>
        <a:spcBef>
          <a:spcPct val="0"/>
        </a:spcBef>
        <a:buNone/>
        <a:defRPr sz="4400" kern="1200">
          <a:solidFill>
            <a:schemeClr val="tx1">
              <a:lumMod val="75000"/>
              <a:lumOff val="25000"/>
            </a:schemeClr>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4"/>
          <a:srcRect l="11887" r="985"/>
          <a:stretch/>
        </p:blipFill>
        <p:spPr>
          <a:xfrm>
            <a:off x="0" y="0"/>
            <a:ext cx="9143999" cy="5170932"/>
          </a:xfrm>
          <a:prstGeom prst="rect">
            <a:avLst/>
          </a:prstGeom>
        </p:spPr>
      </p:pic>
      <p:sp>
        <p:nvSpPr>
          <p:cNvPr id="9" name="Slide Number Placeholder 8"/>
          <p:cNvSpPr>
            <a:spLocks noGrp="1"/>
          </p:cNvSpPr>
          <p:nvPr>
            <p:ph type="sldNum" sz="quarter" idx="4"/>
          </p:nvPr>
        </p:nvSpPr>
        <p:spPr>
          <a:xfrm>
            <a:off x="8402788" y="5003841"/>
            <a:ext cx="741212" cy="139659"/>
          </a:xfrm>
          <a:prstGeom prst="rect">
            <a:avLst/>
          </a:prstGeom>
          <a:solidFill>
            <a:srgbClr val="70AAA8"/>
          </a:solidFill>
          <a:ln>
            <a:noFill/>
          </a:ln>
        </p:spPr>
        <p:txBody>
          <a:bodyPr vert="horz" lIns="91440" tIns="45720" rIns="91440" bIns="45720" rtlCol="0" anchor="ctr"/>
          <a:lstStyle>
            <a:lvl1pPr algn="ctr">
              <a:defRPr sz="1200">
                <a:solidFill>
                  <a:schemeClr val="bg1"/>
                </a:solidFill>
              </a:defRPr>
            </a:lvl1pPr>
          </a:lstStyle>
          <a:p>
            <a:fld id="{ED7696F7-F34B-CD42-A2FA-EA9B98C1D526}" type="slidenum">
              <a:rPr lang="en-US" smtClean="0"/>
              <a:pPr/>
              <a:t>‹#›</a:t>
            </a:fld>
            <a:endParaRPr lang="en-US" dirty="0"/>
          </a:p>
        </p:txBody>
      </p:sp>
    </p:spTree>
    <p:extLst>
      <p:ext uri="{BB962C8B-B14F-4D97-AF65-F5344CB8AC3E}">
        <p14:creationId xmlns:p14="http://schemas.microsoft.com/office/powerpoint/2010/main" val="178921461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8.xml"/><Relationship Id="rId1" Type="http://schemas.openxmlformats.org/officeDocument/2006/relationships/slideLayout" Target="../slideLayouts/slideLayout10.xml"/><Relationship Id="rId4" Type="http://schemas.openxmlformats.org/officeDocument/2006/relationships/image" Target="../media/image18.emf"/></Relationships>
</file>

<file path=ppt/slides/_rels/slide4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1.xml"/><Relationship Id="rId1" Type="http://schemas.openxmlformats.org/officeDocument/2006/relationships/slideLayout" Target="../slideLayouts/slideLayout10.xml"/><Relationship Id="rId4" Type="http://schemas.openxmlformats.org/officeDocument/2006/relationships/image" Target="../media/image18.emf"/></Relationships>
</file>

<file path=ppt/slides/_rels/slide5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3.xml"/><Relationship Id="rId1" Type="http://schemas.openxmlformats.org/officeDocument/2006/relationships/slideLayout" Target="../slideLayouts/slideLayout10.xml"/><Relationship Id="rId4" Type="http://schemas.openxmlformats.org/officeDocument/2006/relationships/image" Target="../media/image17.emf"/></Relationships>
</file>

<file path=ppt/slides/_rels/slide5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5.xml"/><Relationship Id="rId1" Type="http://schemas.openxmlformats.org/officeDocument/2006/relationships/slideLayout" Target="../slideLayouts/slideLayout10.xml"/><Relationship Id="rId4" Type="http://schemas.openxmlformats.org/officeDocument/2006/relationships/image" Target="../media/image18.emf"/></Relationships>
</file>

<file path=ppt/slides/_rels/slide5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7.xml"/><Relationship Id="rId1" Type="http://schemas.openxmlformats.org/officeDocument/2006/relationships/slideLayout" Target="../slideLayouts/slideLayout10.xml"/><Relationship Id="rId4" Type="http://schemas.openxmlformats.org/officeDocument/2006/relationships/image" Target="../media/image18.emf"/></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8.xml"/><Relationship Id="rId1" Type="http://schemas.openxmlformats.org/officeDocument/2006/relationships/slideLayout" Target="../slideLayouts/slideLayout10.xml"/><Relationship Id="rId4" Type="http://schemas.openxmlformats.org/officeDocument/2006/relationships/image" Target="../media/image17.emf"/></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9.xml"/><Relationship Id="rId1" Type="http://schemas.openxmlformats.org/officeDocument/2006/relationships/slideLayout" Target="../slideLayouts/slideLayout15.xml"/><Relationship Id="rId5" Type="http://schemas.openxmlformats.org/officeDocument/2006/relationships/image" Target="../media/image7.emf"/><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21147" y="265085"/>
            <a:ext cx="4686300" cy="1701800"/>
          </a:xfrm>
          <a:prstGeom prst="rect">
            <a:avLst/>
          </a:prstGeom>
        </p:spPr>
      </p:pic>
      <p:pic>
        <p:nvPicPr>
          <p:cNvPr id="11" name="Picture 10"/>
          <p:cNvPicPr>
            <a:picLocks noChangeAspect="1"/>
          </p:cNvPicPr>
          <p:nvPr/>
        </p:nvPicPr>
        <p:blipFill>
          <a:blip r:embed="rId4"/>
          <a:stretch>
            <a:fillRect/>
          </a:stretch>
        </p:blipFill>
        <p:spPr>
          <a:xfrm>
            <a:off x="2209800" y="1906232"/>
            <a:ext cx="6934200" cy="2006600"/>
          </a:xfrm>
          <a:prstGeom prst="rect">
            <a:avLst/>
          </a:prstGeom>
        </p:spPr>
      </p:pic>
      <p:pic>
        <p:nvPicPr>
          <p:cNvPr id="12" name="Picture 11"/>
          <p:cNvPicPr>
            <a:picLocks noChangeAspect="1"/>
          </p:cNvPicPr>
          <p:nvPr/>
        </p:nvPicPr>
        <p:blipFill>
          <a:blip r:embed="rId5"/>
          <a:stretch>
            <a:fillRect/>
          </a:stretch>
        </p:blipFill>
        <p:spPr>
          <a:xfrm flipV="1">
            <a:off x="1928431" y="3871280"/>
            <a:ext cx="6324462" cy="45719"/>
          </a:xfrm>
          <a:prstGeom prst="rect">
            <a:avLst/>
          </a:prstGeom>
        </p:spPr>
      </p:pic>
      <p:pic>
        <p:nvPicPr>
          <p:cNvPr id="21" name="Picture 20"/>
          <p:cNvPicPr>
            <a:picLocks noChangeAspect="1"/>
          </p:cNvPicPr>
          <p:nvPr/>
        </p:nvPicPr>
        <p:blipFill>
          <a:blip r:embed="rId6"/>
          <a:stretch>
            <a:fillRect/>
          </a:stretch>
        </p:blipFill>
        <p:spPr>
          <a:xfrm>
            <a:off x="2319501" y="4171288"/>
            <a:ext cx="748636" cy="289171"/>
          </a:xfrm>
          <a:prstGeom prst="rect">
            <a:avLst/>
          </a:prstGeom>
        </p:spPr>
      </p:pic>
      <p:sp>
        <p:nvSpPr>
          <p:cNvPr id="22" name="TextBox 21"/>
          <p:cNvSpPr txBox="1"/>
          <p:nvPr/>
        </p:nvSpPr>
        <p:spPr>
          <a:xfrm>
            <a:off x="3239875" y="4069651"/>
            <a:ext cx="5151041" cy="523220"/>
          </a:xfrm>
          <a:prstGeom prst="rect">
            <a:avLst/>
          </a:prstGeom>
          <a:noFill/>
        </p:spPr>
        <p:txBody>
          <a:bodyPr wrap="square" rtlCol="0">
            <a:spAutoFit/>
          </a:bodyPr>
          <a:lstStyle/>
          <a:p>
            <a:r>
              <a:rPr lang="en-US" sz="1400" dirty="0">
                <a:solidFill>
                  <a:schemeClr val="tx1">
                    <a:lumMod val="50000"/>
                    <a:lumOff val="50000"/>
                  </a:schemeClr>
                </a:solidFill>
                <a:latin typeface="Calibri" panose="020F0502020204030204" pitchFamily="34" charset="0"/>
                <a:cs typeface="Proxima Nova Cond Regular"/>
              </a:rPr>
              <a:t>A PROJECT OF THE MICHIGAN RECYCLING COALITION WITH GRANT FUNDING FROM THE DEPARTMENT OF ENVIRONMENTAL QUALITY</a:t>
            </a:r>
          </a:p>
        </p:txBody>
      </p:sp>
    </p:spTree>
    <p:extLst>
      <p:ext uri="{BB962C8B-B14F-4D97-AF65-F5344CB8AC3E}">
        <p14:creationId xmlns:p14="http://schemas.microsoft.com/office/powerpoint/2010/main" val="3230941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963541" y="820908"/>
            <a:ext cx="0" cy="3257977"/>
          </a:xfrm>
          <a:prstGeom prst="line">
            <a:avLst/>
          </a:prstGeom>
          <a:ln>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6311958" y="820908"/>
            <a:ext cx="0" cy="3257977"/>
          </a:xfrm>
          <a:prstGeom prst="line">
            <a:avLst/>
          </a:prstGeom>
          <a:ln>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0" name="Content Placeholder 4"/>
          <p:cNvSpPr txBox="1">
            <a:spLocks/>
          </p:cNvSpPr>
          <p:nvPr/>
        </p:nvSpPr>
        <p:spPr>
          <a:xfrm>
            <a:off x="256585" y="1879996"/>
            <a:ext cx="2681300" cy="32635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smtClean="0">
                <a:solidFill>
                  <a:schemeClr val="tx1">
                    <a:lumMod val="65000"/>
                    <a:lumOff val="35000"/>
                  </a:schemeClr>
                </a:solidFill>
                <a:latin typeface="Calibri" panose="020F0502020204030204" pitchFamily="34" charset="0"/>
              </a:rPr>
              <a:t>Survey </a:t>
            </a:r>
            <a:br>
              <a:rPr lang="en-US" sz="3600" dirty="0" smtClean="0">
                <a:solidFill>
                  <a:schemeClr val="tx1">
                    <a:lumMod val="65000"/>
                    <a:lumOff val="35000"/>
                  </a:schemeClr>
                </a:solidFill>
                <a:latin typeface="Calibri" panose="020F0502020204030204" pitchFamily="34" charset="0"/>
              </a:rPr>
            </a:br>
            <a:r>
              <a:rPr lang="en-US" sz="3600" dirty="0" smtClean="0">
                <a:solidFill>
                  <a:schemeClr val="tx1">
                    <a:lumMod val="65000"/>
                    <a:lumOff val="35000"/>
                  </a:schemeClr>
                </a:solidFill>
                <a:latin typeface="Calibri" panose="020F0502020204030204" pitchFamily="34" charset="0"/>
              </a:rPr>
              <a:t>the supply chain</a:t>
            </a:r>
          </a:p>
        </p:txBody>
      </p:sp>
      <p:sp>
        <p:nvSpPr>
          <p:cNvPr id="11" name="Content Placeholder 4"/>
          <p:cNvSpPr txBox="1">
            <a:spLocks/>
          </p:cNvSpPr>
          <p:nvPr/>
        </p:nvSpPr>
        <p:spPr>
          <a:xfrm>
            <a:off x="256585" y="1379755"/>
            <a:ext cx="2681300" cy="7623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solidFill>
                  <a:srgbClr val="5F8E8B"/>
                </a:solidFill>
                <a:latin typeface="Calibri" panose="020F0502020204030204" pitchFamily="34" charset="0"/>
              </a:rPr>
              <a:t>01.</a:t>
            </a:r>
          </a:p>
        </p:txBody>
      </p:sp>
      <p:sp>
        <p:nvSpPr>
          <p:cNvPr id="12" name="Content Placeholder 4"/>
          <p:cNvSpPr txBox="1">
            <a:spLocks/>
          </p:cNvSpPr>
          <p:nvPr/>
        </p:nvSpPr>
        <p:spPr>
          <a:xfrm>
            <a:off x="3322757" y="1879996"/>
            <a:ext cx="2803345" cy="250331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solidFill>
                  <a:schemeClr val="bg1">
                    <a:lumMod val="75000"/>
                  </a:schemeClr>
                </a:solidFill>
                <a:latin typeface="Calibri" panose="020F0502020204030204" pitchFamily="34" charset="0"/>
              </a:rPr>
              <a:t>Leverage industry, proprietary, and public data</a:t>
            </a:r>
          </a:p>
        </p:txBody>
      </p:sp>
      <p:sp>
        <p:nvSpPr>
          <p:cNvPr id="13" name="Content Placeholder 4"/>
          <p:cNvSpPr txBox="1">
            <a:spLocks/>
          </p:cNvSpPr>
          <p:nvPr/>
        </p:nvSpPr>
        <p:spPr>
          <a:xfrm>
            <a:off x="3322758" y="1379755"/>
            <a:ext cx="2681300" cy="7623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solidFill>
                  <a:schemeClr val="bg1">
                    <a:lumMod val="75000"/>
                  </a:schemeClr>
                </a:solidFill>
                <a:latin typeface="Calibri" panose="020F0502020204030204" pitchFamily="34" charset="0"/>
              </a:rPr>
              <a:t>02.</a:t>
            </a:r>
          </a:p>
        </p:txBody>
      </p:sp>
      <p:sp>
        <p:nvSpPr>
          <p:cNvPr id="14" name="Content Placeholder 4"/>
          <p:cNvSpPr txBox="1">
            <a:spLocks/>
          </p:cNvSpPr>
          <p:nvPr/>
        </p:nvSpPr>
        <p:spPr>
          <a:xfrm>
            <a:off x="6722492" y="1879996"/>
            <a:ext cx="2084910" cy="23872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solidFill>
                  <a:schemeClr val="bg1">
                    <a:lumMod val="75000"/>
                  </a:schemeClr>
                </a:solidFill>
                <a:latin typeface="Calibri" panose="020F0502020204030204" pitchFamily="34" charset="0"/>
              </a:rPr>
              <a:t>Model Data Gaps</a:t>
            </a:r>
          </a:p>
        </p:txBody>
      </p:sp>
      <p:sp>
        <p:nvSpPr>
          <p:cNvPr id="15" name="Content Placeholder 4"/>
          <p:cNvSpPr txBox="1">
            <a:spLocks/>
          </p:cNvSpPr>
          <p:nvPr/>
        </p:nvSpPr>
        <p:spPr>
          <a:xfrm>
            <a:off x="6722492" y="1379755"/>
            <a:ext cx="2681300" cy="7623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solidFill>
                  <a:srgbClr val="BFBFBF"/>
                </a:solidFill>
                <a:latin typeface="Calibri" panose="020F0502020204030204" pitchFamily="34" charset="0"/>
              </a:rPr>
              <a:t>03.</a:t>
            </a:r>
          </a:p>
        </p:txBody>
      </p:sp>
      <p:cxnSp>
        <p:nvCxnSpPr>
          <p:cNvPr id="17" name="Straight Connector 16"/>
          <p:cNvCxnSpPr/>
          <p:nvPr/>
        </p:nvCxnSpPr>
        <p:spPr>
          <a:xfrm>
            <a:off x="360681" y="1901632"/>
            <a:ext cx="2115352" cy="0"/>
          </a:xfrm>
          <a:prstGeom prst="line">
            <a:avLst/>
          </a:prstGeom>
          <a:ln>
            <a:solidFill>
              <a:srgbClr val="A6A6A6"/>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375538" y="1901632"/>
            <a:ext cx="2115352" cy="0"/>
          </a:xfrm>
          <a:prstGeom prst="line">
            <a:avLst/>
          </a:prstGeom>
          <a:ln>
            <a:solidFill>
              <a:srgbClr val="A6A6A6"/>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749613" y="1888805"/>
            <a:ext cx="2115352" cy="0"/>
          </a:xfrm>
          <a:prstGeom prst="line">
            <a:avLst/>
          </a:prstGeom>
          <a:ln>
            <a:solidFill>
              <a:srgbClr val="A6A6A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771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963541" y="820908"/>
            <a:ext cx="0" cy="3257977"/>
          </a:xfrm>
          <a:prstGeom prst="line">
            <a:avLst/>
          </a:prstGeom>
          <a:ln>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6311958" y="820908"/>
            <a:ext cx="0" cy="3257977"/>
          </a:xfrm>
          <a:prstGeom prst="line">
            <a:avLst/>
          </a:prstGeom>
          <a:ln>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0" name="Content Placeholder 4"/>
          <p:cNvSpPr txBox="1">
            <a:spLocks/>
          </p:cNvSpPr>
          <p:nvPr/>
        </p:nvSpPr>
        <p:spPr>
          <a:xfrm>
            <a:off x="256585" y="1879996"/>
            <a:ext cx="2681300" cy="32635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smtClean="0">
                <a:solidFill>
                  <a:srgbClr val="BFBFBF"/>
                </a:solidFill>
                <a:latin typeface="Calibri" panose="020F0502020204030204" pitchFamily="34" charset="0"/>
              </a:rPr>
              <a:t>Survey </a:t>
            </a:r>
            <a:br>
              <a:rPr lang="en-US" sz="3600" dirty="0" smtClean="0">
                <a:solidFill>
                  <a:srgbClr val="BFBFBF"/>
                </a:solidFill>
                <a:latin typeface="Calibri" panose="020F0502020204030204" pitchFamily="34" charset="0"/>
              </a:rPr>
            </a:br>
            <a:r>
              <a:rPr lang="en-US" sz="3600" dirty="0" smtClean="0">
                <a:solidFill>
                  <a:srgbClr val="BFBFBF"/>
                </a:solidFill>
                <a:latin typeface="Calibri" panose="020F0502020204030204" pitchFamily="34" charset="0"/>
              </a:rPr>
              <a:t>the supply chain</a:t>
            </a:r>
          </a:p>
        </p:txBody>
      </p:sp>
      <p:sp>
        <p:nvSpPr>
          <p:cNvPr id="11" name="Content Placeholder 4"/>
          <p:cNvSpPr txBox="1">
            <a:spLocks/>
          </p:cNvSpPr>
          <p:nvPr/>
        </p:nvSpPr>
        <p:spPr>
          <a:xfrm>
            <a:off x="256585" y="1379755"/>
            <a:ext cx="2681300" cy="7623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solidFill>
                  <a:srgbClr val="BFBFBF"/>
                </a:solidFill>
                <a:latin typeface="Calibri" panose="020F0502020204030204" pitchFamily="34" charset="0"/>
              </a:rPr>
              <a:t>01.</a:t>
            </a:r>
          </a:p>
        </p:txBody>
      </p:sp>
      <p:sp>
        <p:nvSpPr>
          <p:cNvPr id="13" name="Content Placeholder 4"/>
          <p:cNvSpPr txBox="1">
            <a:spLocks/>
          </p:cNvSpPr>
          <p:nvPr/>
        </p:nvSpPr>
        <p:spPr>
          <a:xfrm>
            <a:off x="3322758" y="1379755"/>
            <a:ext cx="2681300" cy="7623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solidFill>
                  <a:srgbClr val="5F8E8B"/>
                </a:solidFill>
                <a:latin typeface="Calibri" panose="020F0502020204030204" pitchFamily="34" charset="0"/>
              </a:rPr>
              <a:t>02.</a:t>
            </a:r>
          </a:p>
        </p:txBody>
      </p:sp>
      <p:sp>
        <p:nvSpPr>
          <p:cNvPr id="14" name="Content Placeholder 4"/>
          <p:cNvSpPr txBox="1">
            <a:spLocks/>
          </p:cNvSpPr>
          <p:nvPr/>
        </p:nvSpPr>
        <p:spPr>
          <a:xfrm>
            <a:off x="6722492" y="1879996"/>
            <a:ext cx="2084910" cy="32635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solidFill>
                  <a:schemeClr val="bg1">
                    <a:lumMod val="75000"/>
                  </a:schemeClr>
                </a:solidFill>
                <a:latin typeface="Calibri" panose="020F0502020204030204" pitchFamily="34" charset="0"/>
              </a:rPr>
              <a:t>Model Data Gaps</a:t>
            </a:r>
          </a:p>
        </p:txBody>
      </p:sp>
      <p:sp>
        <p:nvSpPr>
          <p:cNvPr id="15" name="Content Placeholder 4"/>
          <p:cNvSpPr txBox="1">
            <a:spLocks/>
          </p:cNvSpPr>
          <p:nvPr/>
        </p:nvSpPr>
        <p:spPr>
          <a:xfrm>
            <a:off x="6722492" y="1379755"/>
            <a:ext cx="2681300" cy="7623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solidFill>
                  <a:schemeClr val="bg1">
                    <a:lumMod val="75000"/>
                  </a:schemeClr>
                </a:solidFill>
                <a:latin typeface="Calibri" panose="020F0502020204030204" pitchFamily="34" charset="0"/>
              </a:rPr>
              <a:t>03.</a:t>
            </a:r>
          </a:p>
        </p:txBody>
      </p:sp>
      <p:cxnSp>
        <p:nvCxnSpPr>
          <p:cNvPr id="17" name="Straight Connector 16"/>
          <p:cNvCxnSpPr/>
          <p:nvPr/>
        </p:nvCxnSpPr>
        <p:spPr>
          <a:xfrm>
            <a:off x="360681" y="1901632"/>
            <a:ext cx="2115352" cy="0"/>
          </a:xfrm>
          <a:prstGeom prst="line">
            <a:avLst/>
          </a:prstGeom>
          <a:ln>
            <a:solidFill>
              <a:srgbClr val="A6A6A6"/>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375538" y="1901632"/>
            <a:ext cx="2115352" cy="0"/>
          </a:xfrm>
          <a:prstGeom prst="line">
            <a:avLst/>
          </a:prstGeom>
          <a:ln>
            <a:solidFill>
              <a:srgbClr val="A6A6A6"/>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749613" y="1888805"/>
            <a:ext cx="2115352" cy="0"/>
          </a:xfrm>
          <a:prstGeom prst="line">
            <a:avLst/>
          </a:prstGeom>
          <a:ln>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4"/>
          <p:cNvSpPr txBox="1">
            <a:spLocks/>
          </p:cNvSpPr>
          <p:nvPr/>
        </p:nvSpPr>
        <p:spPr>
          <a:xfrm>
            <a:off x="3322757" y="1879996"/>
            <a:ext cx="2803345" cy="250331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solidFill>
                  <a:schemeClr val="tx1">
                    <a:lumMod val="65000"/>
                    <a:lumOff val="35000"/>
                  </a:schemeClr>
                </a:solidFill>
                <a:latin typeface="Calibri" panose="020F0502020204030204" pitchFamily="34" charset="0"/>
              </a:rPr>
              <a:t>Leverage industry, proprietary, and public data</a:t>
            </a:r>
          </a:p>
        </p:txBody>
      </p:sp>
    </p:spTree>
    <p:extLst>
      <p:ext uri="{BB962C8B-B14F-4D97-AF65-F5344CB8AC3E}">
        <p14:creationId xmlns:p14="http://schemas.microsoft.com/office/powerpoint/2010/main" val="2709679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963541" y="820908"/>
            <a:ext cx="0" cy="3257977"/>
          </a:xfrm>
          <a:prstGeom prst="line">
            <a:avLst/>
          </a:prstGeom>
          <a:ln>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6311958" y="820908"/>
            <a:ext cx="0" cy="3257977"/>
          </a:xfrm>
          <a:prstGeom prst="line">
            <a:avLst/>
          </a:prstGeom>
          <a:ln>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0" name="Content Placeholder 4"/>
          <p:cNvSpPr txBox="1">
            <a:spLocks/>
          </p:cNvSpPr>
          <p:nvPr/>
        </p:nvSpPr>
        <p:spPr>
          <a:xfrm>
            <a:off x="256585" y="1879996"/>
            <a:ext cx="2681300" cy="32635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smtClean="0">
                <a:solidFill>
                  <a:srgbClr val="BFBFBF"/>
                </a:solidFill>
                <a:latin typeface="Calibri" panose="020F0502020204030204" pitchFamily="34" charset="0"/>
              </a:rPr>
              <a:t>Survey </a:t>
            </a:r>
            <a:br>
              <a:rPr lang="en-US" sz="3600" dirty="0" smtClean="0">
                <a:solidFill>
                  <a:srgbClr val="BFBFBF"/>
                </a:solidFill>
                <a:latin typeface="Calibri" panose="020F0502020204030204" pitchFamily="34" charset="0"/>
              </a:rPr>
            </a:br>
            <a:r>
              <a:rPr lang="en-US" sz="3600" dirty="0" smtClean="0">
                <a:solidFill>
                  <a:srgbClr val="BFBFBF"/>
                </a:solidFill>
                <a:latin typeface="Calibri" panose="020F0502020204030204" pitchFamily="34" charset="0"/>
              </a:rPr>
              <a:t>the supply chain</a:t>
            </a:r>
          </a:p>
        </p:txBody>
      </p:sp>
      <p:sp>
        <p:nvSpPr>
          <p:cNvPr id="11" name="Content Placeholder 4"/>
          <p:cNvSpPr txBox="1">
            <a:spLocks/>
          </p:cNvSpPr>
          <p:nvPr/>
        </p:nvSpPr>
        <p:spPr>
          <a:xfrm>
            <a:off x="256585" y="1379755"/>
            <a:ext cx="2681300" cy="7623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solidFill>
                  <a:srgbClr val="BFBFBF"/>
                </a:solidFill>
                <a:latin typeface="Calibri" panose="020F0502020204030204" pitchFamily="34" charset="0"/>
              </a:rPr>
              <a:t>01.</a:t>
            </a:r>
          </a:p>
        </p:txBody>
      </p:sp>
      <p:sp>
        <p:nvSpPr>
          <p:cNvPr id="13" name="Content Placeholder 4"/>
          <p:cNvSpPr txBox="1">
            <a:spLocks/>
          </p:cNvSpPr>
          <p:nvPr/>
        </p:nvSpPr>
        <p:spPr>
          <a:xfrm>
            <a:off x="3322758" y="1379755"/>
            <a:ext cx="2681300" cy="7623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solidFill>
                  <a:srgbClr val="BFBFBF"/>
                </a:solidFill>
                <a:latin typeface="Calibri" panose="020F0502020204030204" pitchFamily="34" charset="0"/>
              </a:rPr>
              <a:t>02.</a:t>
            </a:r>
          </a:p>
        </p:txBody>
      </p:sp>
      <p:sp>
        <p:nvSpPr>
          <p:cNvPr id="14" name="Content Placeholder 4"/>
          <p:cNvSpPr txBox="1">
            <a:spLocks/>
          </p:cNvSpPr>
          <p:nvPr/>
        </p:nvSpPr>
        <p:spPr>
          <a:xfrm>
            <a:off x="6722492" y="1879996"/>
            <a:ext cx="2084910" cy="32635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solidFill>
                  <a:schemeClr val="tx1">
                    <a:lumMod val="65000"/>
                    <a:lumOff val="35000"/>
                  </a:schemeClr>
                </a:solidFill>
                <a:latin typeface="Calibri" panose="020F0502020204030204" pitchFamily="34" charset="0"/>
              </a:rPr>
              <a:t>Model Data Gaps</a:t>
            </a:r>
          </a:p>
        </p:txBody>
      </p:sp>
      <p:sp>
        <p:nvSpPr>
          <p:cNvPr id="15" name="Content Placeholder 4"/>
          <p:cNvSpPr txBox="1">
            <a:spLocks/>
          </p:cNvSpPr>
          <p:nvPr/>
        </p:nvSpPr>
        <p:spPr>
          <a:xfrm>
            <a:off x="6722492" y="1379755"/>
            <a:ext cx="2681300" cy="7623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solidFill>
                  <a:srgbClr val="5F8E8B"/>
                </a:solidFill>
                <a:latin typeface="Calibri" panose="020F0502020204030204" pitchFamily="34" charset="0"/>
              </a:rPr>
              <a:t>03.</a:t>
            </a:r>
          </a:p>
        </p:txBody>
      </p:sp>
      <p:cxnSp>
        <p:nvCxnSpPr>
          <p:cNvPr id="17" name="Straight Connector 16"/>
          <p:cNvCxnSpPr/>
          <p:nvPr/>
        </p:nvCxnSpPr>
        <p:spPr>
          <a:xfrm>
            <a:off x="360681" y="1901632"/>
            <a:ext cx="2115352" cy="0"/>
          </a:xfrm>
          <a:prstGeom prst="line">
            <a:avLst/>
          </a:prstGeom>
          <a:ln>
            <a:solidFill>
              <a:srgbClr val="A6A6A6"/>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375538" y="1901632"/>
            <a:ext cx="2115352" cy="0"/>
          </a:xfrm>
          <a:prstGeom prst="line">
            <a:avLst/>
          </a:prstGeom>
          <a:ln>
            <a:solidFill>
              <a:srgbClr val="A6A6A6"/>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749613" y="1888805"/>
            <a:ext cx="2115352" cy="0"/>
          </a:xfrm>
          <a:prstGeom prst="line">
            <a:avLst/>
          </a:prstGeom>
          <a:ln>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0" y="4880372"/>
            <a:ext cx="9144000" cy="263128"/>
          </a:xfrm>
          <a:prstGeom prst="rect">
            <a:avLst/>
          </a:prstGeom>
          <a:solidFill>
            <a:srgbClr val="5F8E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ontent Placeholder 4"/>
          <p:cNvSpPr txBox="1">
            <a:spLocks/>
          </p:cNvSpPr>
          <p:nvPr/>
        </p:nvSpPr>
        <p:spPr>
          <a:xfrm>
            <a:off x="3322757" y="1879996"/>
            <a:ext cx="2803345" cy="250331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solidFill>
                  <a:schemeClr val="bg1">
                    <a:lumMod val="75000"/>
                  </a:schemeClr>
                </a:solidFill>
                <a:latin typeface="Calibri" panose="020F0502020204030204" pitchFamily="34" charset="0"/>
              </a:rPr>
              <a:t>Leverage industry, proprietary, and public data</a:t>
            </a:r>
          </a:p>
        </p:txBody>
      </p:sp>
    </p:spTree>
    <p:extLst>
      <p:ext uri="{BB962C8B-B14F-4D97-AF65-F5344CB8AC3E}">
        <p14:creationId xmlns:p14="http://schemas.microsoft.com/office/powerpoint/2010/main" val="15299306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656213"/>
            <a:ext cx="9144000" cy="2487287"/>
          </a:xfrm>
          <a:prstGeom prst="rect">
            <a:avLst/>
          </a:prstGeom>
          <a:solidFill>
            <a:srgbClr val="5F8E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221147" y="265085"/>
            <a:ext cx="4686300" cy="1701800"/>
          </a:xfrm>
          <a:prstGeom prst="rect">
            <a:avLst/>
          </a:prstGeom>
        </p:spPr>
      </p:pic>
      <p:sp>
        <p:nvSpPr>
          <p:cNvPr id="8" name="Title 1"/>
          <p:cNvSpPr txBox="1">
            <a:spLocks/>
          </p:cNvSpPr>
          <p:nvPr/>
        </p:nvSpPr>
        <p:spPr>
          <a:xfrm>
            <a:off x="1176876" y="2475900"/>
            <a:ext cx="8223506" cy="266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Proxima Nova Rg" panose="02000506030000020004" pitchFamily="50" charset="0"/>
                <a:ea typeface="+mj-ea"/>
                <a:cs typeface="+mj-cs"/>
              </a:defRPr>
            </a:lvl1pPr>
          </a:lstStyle>
          <a:p>
            <a:r>
              <a:rPr lang="en-US" sz="6600" dirty="0" smtClean="0">
                <a:solidFill>
                  <a:schemeClr val="bg1"/>
                </a:solidFill>
                <a:latin typeface="Calibri" panose="020F0502020204030204" pitchFamily="34" charset="0"/>
                <a:cs typeface="Proxima Nova Cond Regular"/>
              </a:rPr>
              <a:t>ACCESS TO RECYCLING</a:t>
            </a:r>
            <a:endParaRPr lang="en-US" sz="6600" dirty="0">
              <a:solidFill>
                <a:schemeClr val="bg1"/>
              </a:solidFill>
              <a:latin typeface="Calibri" panose="020F0502020204030204" pitchFamily="34" charset="0"/>
              <a:cs typeface="Proxima Nova Cond Regular"/>
            </a:endParaRPr>
          </a:p>
        </p:txBody>
      </p:sp>
      <p:sp>
        <p:nvSpPr>
          <p:cNvPr id="9" name="Title 1"/>
          <p:cNvSpPr txBox="1">
            <a:spLocks/>
          </p:cNvSpPr>
          <p:nvPr/>
        </p:nvSpPr>
        <p:spPr>
          <a:xfrm>
            <a:off x="787778" y="3381856"/>
            <a:ext cx="597358" cy="605790"/>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4800" b="1" kern="1200" spc="-90" baseline="0">
                <a:solidFill>
                  <a:srgbClr val="00B0F0"/>
                </a:solidFill>
                <a:latin typeface="+mj-lt"/>
                <a:ea typeface="+mj-ea"/>
                <a:cs typeface="+mj-cs"/>
              </a:defRPr>
            </a:lvl1pPr>
          </a:lstStyle>
          <a:p>
            <a:pPr algn="ctr"/>
            <a:r>
              <a:rPr lang="en-US" sz="7000" b="0" dirty="0" smtClean="0">
                <a:solidFill>
                  <a:srgbClr val="404040"/>
                </a:solidFill>
              </a:rPr>
              <a:t>*</a:t>
            </a:r>
            <a:endParaRPr lang="en-US" sz="7000" b="0" dirty="0">
              <a:solidFill>
                <a:srgbClr val="404040"/>
              </a:solidFill>
            </a:endParaRPr>
          </a:p>
        </p:txBody>
      </p:sp>
    </p:spTree>
    <p:extLst>
      <p:ext uri="{BB962C8B-B14F-4D97-AF65-F5344CB8AC3E}">
        <p14:creationId xmlns:p14="http://schemas.microsoft.com/office/powerpoint/2010/main" val="3217418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656213"/>
            <a:ext cx="9144000" cy="2487287"/>
          </a:xfrm>
          <a:prstGeom prst="rect">
            <a:avLst/>
          </a:prstGeom>
          <a:solidFill>
            <a:srgbClr val="5F8E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2399912"/>
            <a:ext cx="7886700" cy="2832135"/>
          </a:xfrm>
        </p:spPr>
        <p:txBody>
          <a:bodyPr>
            <a:normAutofit/>
          </a:bodyPr>
          <a:lstStyle/>
          <a:p>
            <a:pPr algn="ctr"/>
            <a:r>
              <a:rPr lang="en-US" sz="5400" dirty="0" smtClean="0">
                <a:solidFill>
                  <a:schemeClr val="bg1"/>
                </a:solidFill>
              </a:rPr>
              <a:t>What constitutes access to recycling?</a:t>
            </a:r>
            <a:endParaRPr lang="en-US" sz="5400" dirty="0">
              <a:solidFill>
                <a:schemeClr val="bg1"/>
              </a:solidFill>
            </a:endParaRPr>
          </a:p>
        </p:txBody>
      </p:sp>
      <p:pic>
        <p:nvPicPr>
          <p:cNvPr id="6" name="Picture 5"/>
          <p:cNvPicPr>
            <a:picLocks noChangeAspect="1"/>
          </p:cNvPicPr>
          <p:nvPr/>
        </p:nvPicPr>
        <p:blipFill>
          <a:blip r:embed="rId3"/>
          <a:stretch>
            <a:fillRect/>
          </a:stretch>
        </p:blipFill>
        <p:spPr>
          <a:xfrm>
            <a:off x="221147" y="265085"/>
            <a:ext cx="4686300" cy="1701800"/>
          </a:xfrm>
          <a:prstGeom prst="rect">
            <a:avLst/>
          </a:prstGeom>
        </p:spPr>
      </p:pic>
    </p:spTree>
    <p:extLst>
      <p:ext uri="{BB962C8B-B14F-4D97-AF65-F5344CB8AC3E}">
        <p14:creationId xmlns:p14="http://schemas.microsoft.com/office/powerpoint/2010/main" val="33281514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572000" y="483056"/>
            <a:ext cx="0" cy="3827465"/>
          </a:xfrm>
          <a:prstGeom prst="line">
            <a:avLst/>
          </a:prstGeom>
          <a:ln>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5" name="Content Placeholder 4"/>
          <p:cNvSpPr txBox="1">
            <a:spLocks/>
          </p:cNvSpPr>
          <p:nvPr/>
        </p:nvSpPr>
        <p:spPr>
          <a:xfrm>
            <a:off x="1549972" y="2148659"/>
            <a:ext cx="2248620" cy="7623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solidFill>
                  <a:srgbClr val="5F8E8B"/>
                </a:solidFill>
                <a:latin typeface="Calibri" panose="020F0502020204030204" pitchFamily="34" charset="0"/>
              </a:rPr>
              <a:t>CURBSIDE</a:t>
            </a:r>
          </a:p>
        </p:txBody>
      </p:sp>
      <p:sp>
        <p:nvSpPr>
          <p:cNvPr id="6" name="Content Placeholder 4"/>
          <p:cNvSpPr txBox="1">
            <a:spLocks/>
          </p:cNvSpPr>
          <p:nvPr/>
        </p:nvSpPr>
        <p:spPr>
          <a:xfrm>
            <a:off x="5268657" y="2148659"/>
            <a:ext cx="2130433" cy="7623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solidFill>
                  <a:srgbClr val="5F8E8B"/>
                </a:solidFill>
                <a:latin typeface="Calibri" panose="020F0502020204030204" pitchFamily="34" charset="0"/>
              </a:rPr>
              <a:t>DROPOFF</a:t>
            </a:r>
          </a:p>
        </p:txBody>
      </p:sp>
      <p:cxnSp>
        <p:nvCxnSpPr>
          <p:cNvPr id="7" name="Straight Connector 6"/>
          <p:cNvCxnSpPr/>
          <p:nvPr/>
        </p:nvCxnSpPr>
        <p:spPr>
          <a:xfrm>
            <a:off x="1654068" y="2670536"/>
            <a:ext cx="2115352" cy="0"/>
          </a:xfrm>
          <a:prstGeom prst="line">
            <a:avLst/>
          </a:prstGeom>
          <a:ln>
            <a:solidFill>
              <a:srgbClr val="A6A6A6"/>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5321437" y="2670536"/>
            <a:ext cx="2115352" cy="0"/>
          </a:xfrm>
          <a:prstGeom prst="line">
            <a:avLst/>
          </a:prstGeom>
          <a:ln>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4"/>
          <p:cNvSpPr txBox="1">
            <a:spLocks/>
          </p:cNvSpPr>
          <p:nvPr/>
        </p:nvSpPr>
        <p:spPr>
          <a:xfrm>
            <a:off x="1643189" y="2940152"/>
            <a:ext cx="2681300" cy="12189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chemeClr val="tx1">
                    <a:lumMod val="65000"/>
                    <a:lumOff val="35000"/>
                  </a:schemeClr>
                </a:solidFill>
                <a:latin typeface="Calibri" panose="020F0502020204030204" pitchFamily="34" charset="0"/>
              </a:rPr>
              <a:t>Contracted</a:t>
            </a:r>
          </a:p>
          <a:p>
            <a:pPr marL="0" indent="0">
              <a:buNone/>
            </a:pPr>
            <a:r>
              <a:rPr lang="en-US" dirty="0" smtClean="0">
                <a:solidFill>
                  <a:schemeClr val="tx1">
                    <a:lumMod val="65000"/>
                    <a:lumOff val="35000"/>
                  </a:schemeClr>
                </a:solidFill>
                <a:latin typeface="Calibri" panose="020F0502020204030204" pitchFamily="34" charset="0"/>
              </a:rPr>
              <a:t>Subscription</a:t>
            </a:r>
          </a:p>
          <a:p>
            <a:pPr marL="0" indent="0">
              <a:buNone/>
            </a:pPr>
            <a:endParaRPr lang="en-US" dirty="0" smtClean="0">
              <a:solidFill>
                <a:schemeClr val="tx1">
                  <a:lumMod val="65000"/>
                  <a:lumOff val="35000"/>
                </a:schemeClr>
              </a:solidFill>
              <a:latin typeface="Calibri" panose="020F0502020204030204" pitchFamily="34" charset="0"/>
            </a:endParaRPr>
          </a:p>
        </p:txBody>
      </p:sp>
      <p:sp>
        <p:nvSpPr>
          <p:cNvPr id="10" name="Content Placeholder 4"/>
          <p:cNvSpPr txBox="1">
            <a:spLocks/>
          </p:cNvSpPr>
          <p:nvPr/>
        </p:nvSpPr>
        <p:spPr>
          <a:xfrm>
            <a:off x="5313602" y="2940152"/>
            <a:ext cx="2681300" cy="13820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chemeClr val="tx1">
                    <a:lumMod val="65000"/>
                    <a:lumOff val="35000"/>
                  </a:schemeClr>
                </a:solidFill>
                <a:latin typeface="Calibri" panose="020F0502020204030204" pitchFamily="34" charset="0"/>
              </a:rPr>
              <a:t>Convenient</a:t>
            </a:r>
          </a:p>
          <a:p>
            <a:pPr marL="0" indent="0">
              <a:buNone/>
            </a:pPr>
            <a:r>
              <a:rPr lang="en-US" dirty="0" smtClean="0">
                <a:solidFill>
                  <a:schemeClr val="tx1">
                    <a:lumMod val="65000"/>
                    <a:lumOff val="35000"/>
                  </a:schemeClr>
                </a:solidFill>
                <a:latin typeface="Calibri" panose="020F0502020204030204" pitchFamily="34" charset="0"/>
              </a:rPr>
              <a:t>Minimal</a:t>
            </a:r>
          </a:p>
          <a:p>
            <a:pPr marL="0" indent="0">
              <a:buNone/>
            </a:pPr>
            <a:endParaRPr lang="en-US" dirty="0" smtClean="0">
              <a:solidFill>
                <a:schemeClr val="tx1">
                  <a:lumMod val="65000"/>
                  <a:lumOff val="35000"/>
                </a:schemeClr>
              </a:solidFill>
              <a:latin typeface="Calibri" panose="020F0502020204030204" pitchFamily="34" charset="0"/>
            </a:endParaRPr>
          </a:p>
        </p:txBody>
      </p:sp>
      <p:pic>
        <p:nvPicPr>
          <p:cNvPr id="11" name="Picture 10"/>
          <p:cNvPicPr>
            <a:picLocks noChangeAspect="1"/>
          </p:cNvPicPr>
          <p:nvPr/>
        </p:nvPicPr>
        <p:blipFill>
          <a:blip r:embed="rId3"/>
          <a:stretch>
            <a:fillRect/>
          </a:stretch>
        </p:blipFill>
        <p:spPr>
          <a:xfrm>
            <a:off x="2130924" y="972795"/>
            <a:ext cx="980194" cy="597918"/>
          </a:xfrm>
          <a:prstGeom prst="rect">
            <a:avLst/>
          </a:prstGeom>
        </p:spPr>
      </p:pic>
      <p:sp>
        <p:nvSpPr>
          <p:cNvPr id="12" name="Oval 11"/>
          <p:cNvSpPr/>
          <p:nvPr/>
        </p:nvSpPr>
        <p:spPr>
          <a:xfrm>
            <a:off x="1829384" y="431052"/>
            <a:ext cx="1631297" cy="1631297"/>
          </a:xfrm>
          <a:prstGeom prst="ellipse">
            <a:avLst/>
          </a:prstGeom>
          <a:noFill/>
          <a:ln w="38100" cmpd="sng">
            <a:solidFill>
              <a:srgbClr val="6666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5453188" y="431052"/>
            <a:ext cx="1631297" cy="1631297"/>
          </a:xfrm>
          <a:prstGeom prst="ellipse">
            <a:avLst/>
          </a:prstGeom>
          <a:noFill/>
          <a:ln w="38100" cmpd="sng">
            <a:solidFill>
              <a:srgbClr val="6666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a:stretch>
            <a:fillRect/>
          </a:stretch>
        </p:blipFill>
        <p:spPr>
          <a:xfrm>
            <a:off x="5745049" y="874344"/>
            <a:ext cx="939800" cy="901700"/>
          </a:xfrm>
          <a:prstGeom prst="rect">
            <a:avLst/>
          </a:prstGeom>
        </p:spPr>
      </p:pic>
    </p:spTree>
    <p:extLst>
      <p:ext uri="{BB962C8B-B14F-4D97-AF65-F5344CB8AC3E}">
        <p14:creationId xmlns:p14="http://schemas.microsoft.com/office/powerpoint/2010/main" val="28911536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4979" y="217390"/>
            <a:ext cx="5453722" cy="4343400"/>
          </a:xfrm>
          <a:prstGeom prst="rect">
            <a:avLst/>
          </a:prstGeom>
        </p:spPr>
      </p:pic>
      <p:sp>
        <p:nvSpPr>
          <p:cNvPr id="2" name="Title 1"/>
          <p:cNvSpPr>
            <a:spLocks noGrp="1"/>
          </p:cNvSpPr>
          <p:nvPr>
            <p:ph type="title"/>
          </p:nvPr>
        </p:nvSpPr>
        <p:spPr>
          <a:xfrm>
            <a:off x="413926" y="189178"/>
            <a:ext cx="3779455" cy="1353638"/>
          </a:xfrm>
        </p:spPr>
        <p:txBody>
          <a:bodyPr>
            <a:normAutofit/>
          </a:bodyPr>
          <a:lstStyle/>
          <a:p>
            <a:r>
              <a:rPr lang="en-US" sz="3600" dirty="0" smtClean="0">
                <a:latin typeface="Calibri" panose="020F0502020204030204" pitchFamily="34" charset="0"/>
                <a:cs typeface="Proxima Nova Cond Regular"/>
              </a:rPr>
              <a:t>CURBSIDE RECYCLING ACCESS</a:t>
            </a:r>
            <a:endParaRPr lang="en-US" sz="3600" dirty="0">
              <a:latin typeface="Calibri" panose="020F0502020204030204" pitchFamily="34" charset="0"/>
              <a:cs typeface="Proxima Nova Cond Regular"/>
            </a:endParaRPr>
          </a:p>
        </p:txBody>
      </p:sp>
      <p:sp>
        <p:nvSpPr>
          <p:cNvPr id="5" name="Title 1"/>
          <p:cNvSpPr txBox="1">
            <a:spLocks/>
          </p:cNvSpPr>
          <p:nvPr/>
        </p:nvSpPr>
        <p:spPr>
          <a:xfrm>
            <a:off x="543602" y="1268017"/>
            <a:ext cx="4629150" cy="38754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Proxima Nova Rg" panose="02000506030000020004" pitchFamily="50" charset="0"/>
                <a:ea typeface="+mj-ea"/>
                <a:cs typeface="+mj-cs"/>
              </a:defRPr>
            </a:lvl1pPr>
          </a:lstStyle>
          <a:p>
            <a:pPr marL="571500" indent="-571500">
              <a:buFont typeface="Arial" panose="020B0604020202020204" pitchFamily="34" charset="0"/>
              <a:buChar char="•"/>
            </a:pPr>
            <a:endParaRPr lang="en-US" sz="3600" dirty="0">
              <a:latin typeface="Calibri" panose="020F0502020204030204" pitchFamily="34" charset="0"/>
            </a:endParaRPr>
          </a:p>
        </p:txBody>
      </p:sp>
      <p:sp>
        <p:nvSpPr>
          <p:cNvPr id="6" name="Title 1"/>
          <p:cNvSpPr txBox="1">
            <a:spLocks/>
          </p:cNvSpPr>
          <p:nvPr/>
        </p:nvSpPr>
        <p:spPr>
          <a:xfrm>
            <a:off x="413926" y="2240924"/>
            <a:ext cx="3779455" cy="17564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Proxima Nova Rg" panose="02000506030000020004" pitchFamily="50" charset="0"/>
                <a:ea typeface="+mj-ea"/>
                <a:cs typeface="+mj-cs"/>
              </a:defRPr>
            </a:lvl1pPr>
          </a:lstStyle>
          <a:p>
            <a:r>
              <a:rPr lang="en-US" sz="2800" dirty="0" smtClean="0">
                <a:latin typeface="Calibri" panose="020F0502020204030204" pitchFamily="34" charset="0"/>
              </a:rPr>
              <a:t>Access varies widely</a:t>
            </a:r>
          </a:p>
          <a:p>
            <a:endParaRPr lang="en-US" sz="2800" dirty="0" smtClean="0">
              <a:latin typeface="Calibri" panose="020F0502020204030204" pitchFamily="34" charset="0"/>
            </a:endParaRPr>
          </a:p>
          <a:p>
            <a:r>
              <a:rPr lang="en-US" sz="2800" dirty="0" smtClean="0">
                <a:latin typeface="Calibri" panose="020F0502020204030204" pitchFamily="34" charset="0"/>
              </a:rPr>
              <a:t>Higher access in dense/urban areas</a:t>
            </a:r>
          </a:p>
          <a:p>
            <a:r>
              <a:rPr lang="en-US" sz="2800" dirty="0" smtClean="0">
                <a:latin typeface="Calibri" panose="020F0502020204030204" pitchFamily="34" charset="0"/>
              </a:rPr>
              <a:t>Lower in rural areas</a:t>
            </a:r>
          </a:p>
          <a:p>
            <a:endParaRPr lang="en-US" sz="2800" dirty="0">
              <a:latin typeface="Calibri" panose="020F0502020204030204" pitchFamily="34" charset="0"/>
            </a:endParaRPr>
          </a:p>
          <a:p>
            <a:r>
              <a:rPr lang="en-US" sz="2800" dirty="0" smtClean="0">
                <a:latin typeface="Calibri" panose="020F0502020204030204" pitchFamily="34" charset="0"/>
              </a:rPr>
              <a:t>Some available by subscription only</a:t>
            </a:r>
            <a:endParaRPr lang="en-US" sz="2800" dirty="0">
              <a:latin typeface="Calibri" panose="020F0502020204030204" pitchFamily="34" charset="0"/>
            </a:endParaRPr>
          </a:p>
        </p:txBody>
      </p:sp>
      <p:cxnSp>
        <p:nvCxnSpPr>
          <p:cNvPr id="8" name="Straight Connector 7"/>
          <p:cNvCxnSpPr/>
          <p:nvPr/>
        </p:nvCxnSpPr>
        <p:spPr>
          <a:xfrm flipH="1">
            <a:off x="432741" y="1524000"/>
            <a:ext cx="3367853" cy="0"/>
          </a:xfrm>
          <a:prstGeom prst="line">
            <a:avLst/>
          </a:prstGeom>
          <a:ln>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1" name="Title 1"/>
          <p:cNvSpPr txBox="1">
            <a:spLocks/>
          </p:cNvSpPr>
          <p:nvPr/>
        </p:nvSpPr>
        <p:spPr>
          <a:xfrm>
            <a:off x="15606" y="352671"/>
            <a:ext cx="597358" cy="605790"/>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4800" b="1" kern="1200" spc="-90" baseline="0">
                <a:solidFill>
                  <a:srgbClr val="00B0F0"/>
                </a:solidFill>
                <a:latin typeface="+mj-lt"/>
                <a:ea typeface="+mj-ea"/>
                <a:cs typeface="+mj-cs"/>
              </a:defRPr>
            </a:lvl1pPr>
          </a:lstStyle>
          <a:p>
            <a:pPr algn="ctr"/>
            <a:r>
              <a:rPr lang="en-US" sz="6000" b="0" dirty="0" smtClean="0">
                <a:solidFill>
                  <a:srgbClr val="5F8E8B"/>
                </a:solidFill>
              </a:rPr>
              <a:t>*</a:t>
            </a:r>
            <a:endParaRPr lang="en-US" sz="6000" b="0" dirty="0">
              <a:solidFill>
                <a:srgbClr val="5F8E8B"/>
              </a:solidFill>
            </a:endParaRPr>
          </a:p>
        </p:txBody>
      </p:sp>
    </p:spTree>
    <p:extLst>
      <p:ext uri="{BB962C8B-B14F-4D97-AF65-F5344CB8AC3E}">
        <p14:creationId xmlns:p14="http://schemas.microsoft.com/office/powerpoint/2010/main" val="1558045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4933" y="352671"/>
            <a:ext cx="5453723" cy="4343400"/>
          </a:xfrm>
          <a:prstGeom prst="rect">
            <a:avLst/>
          </a:prstGeom>
        </p:spPr>
      </p:pic>
      <p:sp>
        <p:nvSpPr>
          <p:cNvPr id="34" name="Rectangle 33"/>
          <p:cNvSpPr/>
          <p:nvPr/>
        </p:nvSpPr>
        <p:spPr>
          <a:xfrm>
            <a:off x="372868" y="1246555"/>
            <a:ext cx="3938416" cy="346006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Proxima Nova Cond Regular"/>
              <a:cs typeface="Proxima Nova Cond Regular"/>
            </a:endParaRPr>
          </a:p>
        </p:txBody>
      </p:sp>
      <p:sp>
        <p:nvSpPr>
          <p:cNvPr id="3" name="Content Placeholder 2"/>
          <p:cNvSpPr>
            <a:spLocks noGrp="1"/>
          </p:cNvSpPr>
          <p:nvPr>
            <p:ph idx="1"/>
          </p:nvPr>
        </p:nvSpPr>
        <p:spPr>
          <a:xfrm>
            <a:off x="413926" y="1398352"/>
            <a:ext cx="3897358" cy="1262575"/>
          </a:xfrm>
        </p:spPr>
        <p:txBody>
          <a:bodyPr>
            <a:normAutofit/>
          </a:bodyPr>
          <a:lstStyle/>
          <a:p>
            <a:pPr marL="0" lvl="0" indent="0" algn="ctr">
              <a:buNone/>
            </a:pPr>
            <a:r>
              <a:rPr lang="en-US" sz="2000" dirty="0" smtClean="0"/>
              <a:t>At least 1 in county open to public</a:t>
            </a:r>
          </a:p>
        </p:txBody>
      </p:sp>
      <p:sp>
        <p:nvSpPr>
          <p:cNvPr id="31" name="Title 1"/>
          <p:cNvSpPr txBox="1">
            <a:spLocks/>
          </p:cNvSpPr>
          <p:nvPr/>
        </p:nvSpPr>
        <p:spPr>
          <a:xfrm>
            <a:off x="413926" y="189178"/>
            <a:ext cx="4201617" cy="9322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Proxima Nova Rg" panose="02000506030000020004" pitchFamily="50" charset="0"/>
                <a:ea typeface="+mj-ea"/>
                <a:cs typeface="+mj-cs"/>
              </a:defRPr>
            </a:lvl1pPr>
          </a:lstStyle>
          <a:p>
            <a:r>
              <a:rPr lang="en-US" sz="3600" dirty="0" smtClean="0">
                <a:latin typeface="Calibri" panose="020F0502020204030204" pitchFamily="34" charset="0"/>
                <a:cs typeface="Proxima Nova Cond Regular"/>
              </a:rPr>
              <a:t>DROPOFF</a:t>
            </a:r>
            <a:r>
              <a:rPr lang="en-US" sz="3600" dirty="0">
                <a:latin typeface="Calibri" panose="020F0502020204030204" pitchFamily="34" charset="0"/>
                <a:cs typeface="Proxima Nova Cond Regular"/>
              </a:rPr>
              <a:t> </a:t>
            </a:r>
            <a:r>
              <a:rPr lang="en-US" sz="3600" dirty="0" smtClean="0">
                <a:latin typeface="Calibri" panose="020F0502020204030204" pitchFamily="34" charset="0"/>
                <a:cs typeface="Proxima Nova Cond Regular"/>
              </a:rPr>
              <a:t>ACCESS</a:t>
            </a:r>
          </a:p>
        </p:txBody>
      </p:sp>
      <p:cxnSp>
        <p:nvCxnSpPr>
          <p:cNvPr id="32" name="Straight Connector 31"/>
          <p:cNvCxnSpPr/>
          <p:nvPr/>
        </p:nvCxnSpPr>
        <p:spPr>
          <a:xfrm flipH="1">
            <a:off x="432741" y="968963"/>
            <a:ext cx="3367853" cy="0"/>
          </a:xfrm>
          <a:prstGeom prst="line">
            <a:avLst/>
          </a:prstGeom>
          <a:ln>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33" name="Title 1"/>
          <p:cNvSpPr txBox="1">
            <a:spLocks/>
          </p:cNvSpPr>
          <p:nvPr/>
        </p:nvSpPr>
        <p:spPr>
          <a:xfrm>
            <a:off x="15606" y="352671"/>
            <a:ext cx="597358" cy="605790"/>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4800" b="1" kern="1200" spc="-90" baseline="0">
                <a:solidFill>
                  <a:srgbClr val="00B0F0"/>
                </a:solidFill>
                <a:latin typeface="+mj-lt"/>
                <a:ea typeface="+mj-ea"/>
                <a:cs typeface="+mj-cs"/>
              </a:defRPr>
            </a:lvl1pPr>
          </a:lstStyle>
          <a:p>
            <a:pPr algn="ctr"/>
            <a:r>
              <a:rPr lang="en-US" sz="6000" b="0" dirty="0" smtClean="0">
                <a:solidFill>
                  <a:srgbClr val="5F8E8B"/>
                </a:solidFill>
              </a:rPr>
              <a:t>*</a:t>
            </a:r>
            <a:endParaRPr lang="en-US" sz="6000" b="0" dirty="0">
              <a:solidFill>
                <a:srgbClr val="5F8E8B"/>
              </a:solidFill>
            </a:endParaRPr>
          </a:p>
        </p:txBody>
      </p:sp>
      <p:pic>
        <p:nvPicPr>
          <p:cNvPr id="5" name="Picture 4"/>
          <p:cNvPicPr>
            <a:picLocks noChangeAspect="1"/>
          </p:cNvPicPr>
          <p:nvPr/>
        </p:nvPicPr>
        <p:blipFill>
          <a:blip r:embed="rId4"/>
          <a:stretch>
            <a:fillRect/>
          </a:stretch>
        </p:blipFill>
        <p:spPr>
          <a:xfrm>
            <a:off x="803997" y="1955598"/>
            <a:ext cx="2949883" cy="2474095"/>
          </a:xfrm>
          <a:prstGeom prst="rect">
            <a:avLst/>
          </a:prstGeom>
        </p:spPr>
      </p:pic>
    </p:spTree>
    <p:extLst>
      <p:ext uri="{BB962C8B-B14F-4D97-AF65-F5344CB8AC3E}">
        <p14:creationId xmlns:p14="http://schemas.microsoft.com/office/powerpoint/2010/main" val="27542767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4933" y="352671"/>
            <a:ext cx="5453723" cy="4343400"/>
          </a:xfrm>
          <a:prstGeom prst="rect">
            <a:avLst/>
          </a:prstGeom>
        </p:spPr>
      </p:pic>
      <p:sp>
        <p:nvSpPr>
          <p:cNvPr id="8" name="Title 1"/>
          <p:cNvSpPr txBox="1">
            <a:spLocks/>
          </p:cNvSpPr>
          <p:nvPr/>
        </p:nvSpPr>
        <p:spPr>
          <a:xfrm>
            <a:off x="413926" y="51316"/>
            <a:ext cx="4305182" cy="13536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Proxima Nova Rg" panose="02000506030000020004" pitchFamily="50" charset="0"/>
                <a:ea typeface="+mj-ea"/>
                <a:cs typeface="+mj-cs"/>
              </a:defRPr>
            </a:lvl1pPr>
          </a:lstStyle>
          <a:p>
            <a:r>
              <a:rPr lang="en-US" sz="3600" dirty="0" smtClean="0">
                <a:latin typeface="Calibri" panose="020F0502020204030204" pitchFamily="34" charset="0"/>
                <a:cs typeface="Proxima Nova Cond Regular"/>
              </a:rPr>
              <a:t>NOT ALL DROPOFF ACCESS IS EQUAL</a:t>
            </a:r>
            <a:endParaRPr lang="en-US" sz="3600" dirty="0">
              <a:latin typeface="Calibri" panose="020F0502020204030204" pitchFamily="34" charset="0"/>
              <a:cs typeface="Proxima Nova Cond Regular"/>
            </a:endParaRPr>
          </a:p>
        </p:txBody>
      </p:sp>
      <p:cxnSp>
        <p:nvCxnSpPr>
          <p:cNvPr id="9" name="Straight Connector 8"/>
          <p:cNvCxnSpPr/>
          <p:nvPr/>
        </p:nvCxnSpPr>
        <p:spPr>
          <a:xfrm flipH="1">
            <a:off x="432741" y="1434965"/>
            <a:ext cx="3367853" cy="0"/>
          </a:xfrm>
          <a:prstGeom prst="line">
            <a:avLst/>
          </a:prstGeom>
          <a:ln>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0" name="Title 1"/>
          <p:cNvSpPr txBox="1">
            <a:spLocks/>
          </p:cNvSpPr>
          <p:nvPr/>
        </p:nvSpPr>
        <p:spPr>
          <a:xfrm>
            <a:off x="15606" y="352671"/>
            <a:ext cx="597358" cy="605790"/>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4800" b="1" kern="1200" spc="-90" baseline="0">
                <a:solidFill>
                  <a:srgbClr val="00B0F0"/>
                </a:solidFill>
                <a:latin typeface="+mj-lt"/>
                <a:ea typeface="+mj-ea"/>
                <a:cs typeface="+mj-cs"/>
              </a:defRPr>
            </a:lvl1pPr>
          </a:lstStyle>
          <a:p>
            <a:pPr algn="ctr"/>
            <a:r>
              <a:rPr lang="en-US" sz="6000" b="0" dirty="0" smtClean="0">
                <a:solidFill>
                  <a:srgbClr val="5F8E8B"/>
                </a:solidFill>
              </a:rPr>
              <a:t>*</a:t>
            </a:r>
            <a:endParaRPr lang="en-US" sz="6000" b="0" dirty="0">
              <a:solidFill>
                <a:srgbClr val="5F8E8B"/>
              </a:solidFill>
            </a:endParaRPr>
          </a:p>
        </p:txBody>
      </p:sp>
      <p:sp>
        <p:nvSpPr>
          <p:cNvPr id="17" name="Rectangle 16"/>
          <p:cNvSpPr/>
          <p:nvPr/>
        </p:nvSpPr>
        <p:spPr>
          <a:xfrm>
            <a:off x="372868" y="1607708"/>
            <a:ext cx="3938416" cy="30989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Proxima Nova Cond Regular"/>
              <a:cs typeface="Proxima Nova Cond Regular"/>
            </a:endParaRPr>
          </a:p>
        </p:txBody>
      </p:sp>
      <p:sp>
        <p:nvSpPr>
          <p:cNvPr id="18" name="Content Placeholder 2"/>
          <p:cNvSpPr txBox="1">
            <a:spLocks/>
          </p:cNvSpPr>
          <p:nvPr/>
        </p:nvSpPr>
        <p:spPr>
          <a:xfrm>
            <a:off x="413926" y="2062060"/>
            <a:ext cx="3897358" cy="108816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chemeClr val="tx1">
                    <a:lumMod val="65000"/>
                    <a:lumOff val="35000"/>
                  </a:schemeClr>
                </a:solidFill>
                <a:latin typeface="Calibri" panose="020F0502020204030204" pitchFamily="34" charset="0"/>
              </a:rPr>
              <a:t>Median     </a:t>
            </a:r>
          </a:p>
          <a:p>
            <a:pPr marL="0" indent="0" algn="ctr">
              <a:buNone/>
            </a:pPr>
            <a:r>
              <a:rPr lang="en-US" sz="3200" dirty="0">
                <a:solidFill>
                  <a:schemeClr val="tx1">
                    <a:lumMod val="65000"/>
                    <a:lumOff val="35000"/>
                  </a:schemeClr>
                </a:solidFill>
                <a:latin typeface="Calibri" panose="020F0502020204030204" pitchFamily="34" charset="0"/>
              </a:rPr>
              <a:t>&gt; 35k residents</a:t>
            </a:r>
          </a:p>
        </p:txBody>
      </p:sp>
    </p:spTree>
    <p:extLst>
      <p:ext uri="{BB962C8B-B14F-4D97-AF65-F5344CB8AC3E}">
        <p14:creationId xmlns:p14="http://schemas.microsoft.com/office/powerpoint/2010/main" val="29349621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4933" y="352671"/>
            <a:ext cx="5453723" cy="4343400"/>
          </a:xfrm>
          <a:prstGeom prst="rect">
            <a:avLst/>
          </a:prstGeom>
        </p:spPr>
      </p:pic>
      <p:sp>
        <p:nvSpPr>
          <p:cNvPr id="34" name="Rectangle 33"/>
          <p:cNvSpPr/>
          <p:nvPr/>
        </p:nvSpPr>
        <p:spPr>
          <a:xfrm>
            <a:off x="372868" y="1246555"/>
            <a:ext cx="3938416" cy="346006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Proxima Nova Cond Regular"/>
              <a:cs typeface="Proxima Nova Cond Regular"/>
            </a:endParaRPr>
          </a:p>
        </p:txBody>
      </p:sp>
      <p:sp>
        <p:nvSpPr>
          <p:cNvPr id="35" name="Content Placeholder 2"/>
          <p:cNvSpPr txBox="1">
            <a:spLocks/>
          </p:cNvSpPr>
          <p:nvPr/>
        </p:nvSpPr>
        <p:spPr>
          <a:xfrm>
            <a:off x="413926" y="1398352"/>
            <a:ext cx="3897358" cy="12625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smtClean="0">
                <a:latin typeface="Calibri" panose="020F0502020204030204" pitchFamily="34" charset="0"/>
              </a:rPr>
              <a:t>At least 1 for every 10,000 residents</a:t>
            </a:r>
          </a:p>
        </p:txBody>
      </p:sp>
      <p:sp>
        <p:nvSpPr>
          <p:cNvPr id="31" name="Title 1"/>
          <p:cNvSpPr txBox="1">
            <a:spLocks/>
          </p:cNvSpPr>
          <p:nvPr/>
        </p:nvSpPr>
        <p:spPr>
          <a:xfrm>
            <a:off x="413926" y="189178"/>
            <a:ext cx="4946049" cy="13536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Proxima Nova Rg" panose="02000506030000020004" pitchFamily="50" charset="0"/>
                <a:ea typeface="+mj-ea"/>
                <a:cs typeface="+mj-cs"/>
              </a:defRPr>
            </a:lvl1pPr>
          </a:lstStyle>
          <a:p>
            <a:r>
              <a:rPr lang="en-US" sz="3600" dirty="0" smtClean="0">
                <a:latin typeface="Calibri" panose="020F0502020204030204" pitchFamily="34" charset="0"/>
                <a:cs typeface="Proxima Nova Cond Regular"/>
              </a:rPr>
              <a:t>CONVENIENT DROPOFF</a:t>
            </a:r>
          </a:p>
          <a:p>
            <a:endParaRPr lang="en-US" sz="3600" dirty="0">
              <a:latin typeface="Calibri" panose="020F0502020204030204" pitchFamily="34" charset="0"/>
              <a:cs typeface="Proxima Nova Cond Regular"/>
            </a:endParaRPr>
          </a:p>
        </p:txBody>
      </p:sp>
      <p:cxnSp>
        <p:nvCxnSpPr>
          <p:cNvPr id="32" name="Straight Connector 31"/>
          <p:cNvCxnSpPr/>
          <p:nvPr/>
        </p:nvCxnSpPr>
        <p:spPr>
          <a:xfrm flipH="1">
            <a:off x="432742" y="968963"/>
            <a:ext cx="4181497" cy="0"/>
          </a:xfrm>
          <a:prstGeom prst="line">
            <a:avLst/>
          </a:prstGeom>
          <a:ln>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33" name="Title 1"/>
          <p:cNvSpPr txBox="1">
            <a:spLocks/>
          </p:cNvSpPr>
          <p:nvPr/>
        </p:nvSpPr>
        <p:spPr>
          <a:xfrm>
            <a:off x="15606" y="352671"/>
            <a:ext cx="597358" cy="605790"/>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4800" b="1" kern="1200" spc="-90" baseline="0">
                <a:solidFill>
                  <a:srgbClr val="00B0F0"/>
                </a:solidFill>
                <a:latin typeface="+mj-lt"/>
                <a:ea typeface="+mj-ea"/>
                <a:cs typeface="+mj-cs"/>
              </a:defRPr>
            </a:lvl1pPr>
          </a:lstStyle>
          <a:p>
            <a:pPr algn="ctr"/>
            <a:r>
              <a:rPr lang="en-US" sz="6000" b="0" dirty="0" smtClean="0">
                <a:solidFill>
                  <a:srgbClr val="5F8E8B"/>
                </a:solidFill>
              </a:rPr>
              <a:t>*</a:t>
            </a:r>
            <a:endParaRPr lang="en-US" sz="6000" b="0" dirty="0">
              <a:solidFill>
                <a:srgbClr val="5F8E8B"/>
              </a:solidFill>
            </a:endParaRPr>
          </a:p>
        </p:txBody>
      </p:sp>
      <p:pic>
        <p:nvPicPr>
          <p:cNvPr id="4" name="Picture 3"/>
          <p:cNvPicPr>
            <a:picLocks noChangeAspect="1"/>
          </p:cNvPicPr>
          <p:nvPr/>
        </p:nvPicPr>
        <p:blipFill>
          <a:blip r:embed="rId4"/>
          <a:stretch>
            <a:fillRect/>
          </a:stretch>
        </p:blipFill>
        <p:spPr>
          <a:xfrm>
            <a:off x="512693" y="1989446"/>
            <a:ext cx="3530592" cy="2564325"/>
          </a:xfrm>
          <a:prstGeom prst="rect">
            <a:avLst/>
          </a:prstGeom>
        </p:spPr>
      </p:pic>
    </p:spTree>
    <p:extLst>
      <p:ext uri="{BB962C8B-B14F-4D97-AF65-F5344CB8AC3E}">
        <p14:creationId xmlns:p14="http://schemas.microsoft.com/office/powerpoint/2010/main" val="628041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30269" y="1852593"/>
            <a:ext cx="2357707" cy="910696"/>
          </a:xfrm>
          <a:prstGeom prst="rect">
            <a:avLst/>
          </a:prstGeom>
        </p:spPr>
      </p:pic>
      <p:pic>
        <p:nvPicPr>
          <p:cNvPr id="10" name="Picture 9"/>
          <p:cNvPicPr>
            <a:picLocks noChangeAspect="1"/>
          </p:cNvPicPr>
          <p:nvPr/>
        </p:nvPicPr>
        <p:blipFill>
          <a:blip r:embed="rId4"/>
          <a:stretch>
            <a:fillRect/>
          </a:stretch>
        </p:blipFill>
        <p:spPr>
          <a:xfrm>
            <a:off x="3476709" y="1839419"/>
            <a:ext cx="2476032" cy="937044"/>
          </a:xfrm>
          <a:prstGeom prst="rect">
            <a:avLst/>
          </a:prstGeom>
        </p:spPr>
      </p:pic>
      <p:pic>
        <p:nvPicPr>
          <p:cNvPr id="11" name="Picture 10"/>
          <p:cNvPicPr>
            <a:picLocks noChangeAspect="1"/>
          </p:cNvPicPr>
          <p:nvPr/>
        </p:nvPicPr>
        <p:blipFill>
          <a:blip r:embed="rId5"/>
          <a:stretch>
            <a:fillRect/>
          </a:stretch>
        </p:blipFill>
        <p:spPr>
          <a:xfrm>
            <a:off x="6850784" y="1840667"/>
            <a:ext cx="1796084" cy="934548"/>
          </a:xfrm>
          <a:prstGeom prst="rect">
            <a:avLst/>
          </a:prstGeom>
        </p:spPr>
      </p:pic>
      <p:cxnSp>
        <p:nvCxnSpPr>
          <p:cNvPr id="13" name="Straight Connector 12"/>
          <p:cNvCxnSpPr/>
          <p:nvPr/>
        </p:nvCxnSpPr>
        <p:spPr>
          <a:xfrm>
            <a:off x="3040516" y="820908"/>
            <a:ext cx="0" cy="3257977"/>
          </a:xfrm>
          <a:prstGeom prst="line">
            <a:avLst/>
          </a:prstGeom>
          <a:ln>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401762" y="820908"/>
            <a:ext cx="0" cy="3257977"/>
          </a:xfrm>
          <a:prstGeom prst="line">
            <a:avLst/>
          </a:prstGeom>
          <a:ln>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01540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2582908" y="1293156"/>
            <a:ext cx="3196492" cy="3196492"/>
          </a:xfrm>
          <a:prstGeom prst="ellipse">
            <a:avLst/>
          </a:prstGeom>
          <a:solidFill>
            <a:srgbClr val="476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Calibri" panose="020F0502020204030204" pitchFamily="34" charset="0"/>
                <a:cs typeface="Proxima Nova Cond Regular"/>
              </a:rPr>
              <a:t>Municipal or Contracted Service</a:t>
            </a:r>
          </a:p>
          <a:p>
            <a:pPr algn="ctr"/>
            <a:r>
              <a:rPr lang="en-US" sz="7500" dirty="0" smtClean="0">
                <a:latin typeface="Calibri" panose="020F0502020204030204" pitchFamily="34" charset="0"/>
                <a:cs typeface="Proxima Nova Cond Regular"/>
              </a:rPr>
              <a:t>1.9M</a:t>
            </a:r>
          </a:p>
        </p:txBody>
      </p:sp>
      <p:sp>
        <p:nvSpPr>
          <p:cNvPr id="15" name="Oval 14"/>
          <p:cNvSpPr/>
          <p:nvPr/>
        </p:nvSpPr>
        <p:spPr>
          <a:xfrm>
            <a:off x="6094465" y="584963"/>
            <a:ext cx="1203180" cy="1203180"/>
          </a:xfrm>
          <a:prstGeom prst="ellipse">
            <a:avLst/>
          </a:prstGeom>
          <a:solidFill>
            <a:srgbClr val="807961"/>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US" sz="1400" dirty="0" smtClean="0">
                <a:latin typeface="Calibri" panose="020F0502020204030204" pitchFamily="34" charset="0"/>
                <a:cs typeface="Proxima Nova Cond Regular"/>
              </a:rPr>
              <a:t>Convenient </a:t>
            </a:r>
            <a:r>
              <a:rPr lang="en-US" sz="1400" dirty="0" err="1" smtClean="0">
                <a:latin typeface="Calibri" panose="020F0502020204030204" pitchFamily="34" charset="0"/>
                <a:cs typeface="Proxima Nova Cond Regular"/>
              </a:rPr>
              <a:t>Dropoff</a:t>
            </a:r>
            <a:endParaRPr lang="en-US" sz="1400" dirty="0">
              <a:latin typeface="Calibri" panose="020F0502020204030204" pitchFamily="34" charset="0"/>
              <a:cs typeface="Proxima Nova Cond Regular"/>
            </a:endParaRPr>
          </a:p>
          <a:p>
            <a:pPr algn="ctr"/>
            <a:r>
              <a:rPr lang="en-US" sz="3200" dirty="0" smtClean="0">
                <a:latin typeface="Calibri" panose="020F0502020204030204" pitchFamily="34" charset="0"/>
                <a:cs typeface="Proxima Nova Cond Regular"/>
              </a:rPr>
              <a:t>219K</a:t>
            </a:r>
            <a:endParaRPr lang="en-US" sz="3600" dirty="0">
              <a:latin typeface="Calibri" panose="020F0502020204030204" pitchFamily="34" charset="0"/>
              <a:cs typeface="Proxima Nova Cond Regular"/>
            </a:endParaRPr>
          </a:p>
        </p:txBody>
      </p:sp>
      <p:sp>
        <p:nvSpPr>
          <p:cNvPr id="16" name="Oval 15"/>
          <p:cNvSpPr/>
          <p:nvPr/>
        </p:nvSpPr>
        <p:spPr>
          <a:xfrm>
            <a:off x="6151021" y="2272595"/>
            <a:ext cx="2453082" cy="2453082"/>
          </a:xfrm>
          <a:prstGeom prst="ellipse">
            <a:avLst/>
          </a:prstGeom>
          <a:solidFill>
            <a:srgbClr val="9AB67A"/>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smtClean="0">
                <a:latin typeface="Calibri" panose="020F0502020204030204" pitchFamily="34" charset="0"/>
                <a:cs typeface="Proxima Nova Cond Regular"/>
              </a:rPr>
              <a:t>Minimal or No Access</a:t>
            </a:r>
            <a:endParaRPr lang="en-US" sz="2400" dirty="0">
              <a:latin typeface="Calibri" panose="020F0502020204030204" pitchFamily="34" charset="0"/>
              <a:cs typeface="Proxima Nova Cond Regular"/>
            </a:endParaRPr>
          </a:p>
          <a:p>
            <a:pPr algn="ctr"/>
            <a:r>
              <a:rPr lang="en-US" sz="5500" dirty="0" smtClean="0">
                <a:latin typeface="Calibri" panose="020F0502020204030204" pitchFamily="34" charset="0"/>
                <a:cs typeface="Proxima Nova Cond Regular"/>
              </a:rPr>
              <a:t>1.3M</a:t>
            </a:r>
            <a:endParaRPr lang="en-US" sz="5500" dirty="0">
              <a:latin typeface="Calibri" panose="020F0502020204030204" pitchFamily="34" charset="0"/>
              <a:cs typeface="Proxima Nova Cond Regular"/>
            </a:endParaRPr>
          </a:p>
        </p:txBody>
      </p:sp>
      <p:sp>
        <p:nvSpPr>
          <p:cNvPr id="17" name="Oval 16"/>
          <p:cNvSpPr/>
          <p:nvPr/>
        </p:nvSpPr>
        <p:spPr>
          <a:xfrm>
            <a:off x="388457" y="2879483"/>
            <a:ext cx="1776293" cy="1776293"/>
          </a:xfrm>
          <a:prstGeom prst="ellipse">
            <a:avLst/>
          </a:prstGeom>
          <a:solidFill>
            <a:srgbClr val="9FBEBF"/>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US" dirty="0" smtClean="0">
                <a:latin typeface="Calibri" panose="020F0502020204030204" pitchFamily="34" charset="0"/>
                <a:cs typeface="Proxima Nova Cond Regular"/>
              </a:rPr>
              <a:t>Subscription Curbside</a:t>
            </a:r>
            <a:endParaRPr lang="en-US" sz="1200" dirty="0">
              <a:latin typeface="Calibri" panose="020F0502020204030204" pitchFamily="34" charset="0"/>
              <a:cs typeface="Proxima Nova Cond Regular"/>
            </a:endParaRPr>
          </a:p>
          <a:p>
            <a:pPr algn="ctr"/>
            <a:r>
              <a:rPr lang="en-US" sz="4000" dirty="0" smtClean="0">
                <a:latin typeface="Calibri" panose="020F0502020204030204" pitchFamily="34" charset="0"/>
                <a:cs typeface="Proxima Nova Cond Regular"/>
              </a:rPr>
              <a:t>488K</a:t>
            </a:r>
            <a:endParaRPr lang="en-US" sz="4000" dirty="0">
              <a:latin typeface="Calibri" panose="020F0502020204030204" pitchFamily="34" charset="0"/>
              <a:cs typeface="Proxima Nova Cond Regular"/>
            </a:endParaRPr>
          </a:p>
        </p:txBody>
      </p:sp>
      <p:sp>
        <p:nvSpPr>
          <p:cNvPr id="18" name="Title 1"/>
          <p:cNvSpPr>
            <a:spLocks noGrp="1"/>
          </p:cNvSpPr>
          <p:nvPr>
            <p:ph type="title"/>
          </p:nvPr>
        </p:nvSpPr>
        <p:spPr>
          <a:xfrm>
            <a:off x="413926" y="189178"/>
            <a:ext cx="7707601" cy="1353638"/>
          </a:xfrm>
        </p:spPr>
        <p:txBody>
          <a:bodyPr>
            <a:normAutofit/>
          </a:bodyPr>
          <a:lstStyle/>
          <a:p>
            <a:r>
              <a:rPr lang="en-US" sz="3600" dirty="0" smtClean="0">
                <a:latin typeface="Calibri" panose="020F0502020204030204" pitchFamily="34" charset="0"/>
                <a:cs typeface="Proxima Nova Cond Regular"/>
              </a:rPr>
              <a:t>ACCESS PROFILES</a:t>
            </a:r>
            <a:br>
              <a:rPr lang="en-US" sz="3600" dirty="0" smtClean="0">
                <a:latin typeface="Calibri" panose="020F0502020204030204" pitchFamily="34" charset="0"/>
                <a:cs typeface="Proxima Nova Cond Regular"/>
              </a:rPr>
            </a:br>
            <a:endParaRPr lang="en-US" sz="3600" dirty="0">
              <a:latin typeface="Calibri" panose="020F0502020204030204" pitchFamily="34" charset="0"/>
              <a:cs typeface="Proxima Nova Cond Regular"/>
            </a:endParaRPr>
          </a:p>
        </p:txBody>
      </p:sp>
      <p:cxnSp>
        <p:nvCxnSpPr>
          <p:cNvPr id="19" name="Straight Connector 18"/>
          <p:cNvCxnSpPr/>
          <p:nvPr/>
        </p:nvCxnSpPr>
        <p:spPr>
          <a:xfrm flipH="1">
            <a:off x="432743" y="964797"/>
            <a:ext cx="3482369" cy="0"/>
          </a:xfrm>
          <a:prstGeom prst="line">
            <a:avLst/>
          </a:prstGeom>
          <a:ln>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20" name="Title 1"/>
          <p:cNvSpPr txBox="1">
            <a:spLocks/>
          </p:cNvSpPr>
          <p:nvPr/>
        </p:nvSpPr>
        <p:spPr>
          <a:xfrm>
            <a:off x="15606" y="352671"/>
            <a:ext cx="597358" cy="605790"/>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4800" b="1" kern="1200" spc="-90" baseline="0">
                <a:solidFill>
                  <a:srgbClr val="00B0F0"/>
                </a:solidFill>
                <a:latin typeface="+mj-lt"/>
                <a:ea typeface="+mj-ea"/>
                <a:cs typeface="+mj-cs"/>
              </a:defRPr>
            </a:lvl1pPr>
          </a:lstStyle>
          <a:p>
            <a:pPr algn="ctr"/>
            <a:r>
              <a:rPr lang="en-US" sz="6000" b="0" dirty="0" smtClean="0">
                <a:solidFill>
                  <a:srgbClr val="5F8E8B"/>
                </a:solidFill>
              </a:rPr>
              <a:t>*</a:t>
            </a:r>
            <a:endParaRPr lang="en-US" sz="6000" b="0" dirty="0">
              <a:solidFill>
                <a:srgbClr val="5F8E8B"/>
              </a:solidFill>
            </a:endParaRPr>
          </a:p>
        </p:txBody>
      </p:sp>
    </p:spTree>
    <p:extLst>
      <p:ext uri="{BB962C8B-B14F-4D97-AF65-F5344CB8AC3E}">
        <p14:creationId xmlns:p14="http://schemas.microsoft.com/office/powerpoint/2010/main" val="9382969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656213"/>
            <a:ext cx="9144000" cy="2487287"/>
          </a:xfrm>
          <a:prstGeom prst="rect">
            <a:avLst/>
          </a:prstGeom>
          <a:solidFill>
            <a:srgbClr val="5F8E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221147" y="265085"/>
            <a:ext cx="4686300" cy="1701800"/>
          </a:xfrm>
          <a:prstGeom prst="rect">
            <a:avLst/>
          </a:prstGeom>
        </p:spPr>
      </p:pic>
      <p:sp>
        <p:nvSpPr>
          <p:cNvPr id="8" name="Title 1"/>
          <p:cNvSpPr txBox="1">
            <a:spLocks/>
          </p:cNvSpPr>
          <p:nvPr/>
        </p:nvSpPr>
        <p:spPr>
          <a:xfrm>
            <a:off x="1176876" y="2475900"/>
            <a:ext cx="8223506" cy="266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Proxima Nova Rg" panose="02000506030000020004" pitchFamily="50" charset="0"/>
                <a:ea typeface="+mj-ea"/>
                <a:cs typeface="+mj-cs"/>
              </a:defRPr>
            </a:lvl1pPr>
          </a:lstStyle>
          <a:p>
            <a:r>
              <a:rPr lang="en-US" sz="6600" dirty="0" smtClean="0">
                <a:solidFill>
                  <a:schemeClr val="bg1"/>
                </a:solidFill>
                <a:latin typeface="Calibri" panose="020F0502020204030204" pitchFamily="34" charset="0"/>
                <a:cs typeface="Proxima Nova Cond Regular"/>
              </a:rPr>
              <a:t>PARTICIPATION IN RECYCLING</a:t>
            </a:r>
            <a:endParaRPr lang="en-US" sz="6600" dirty="0">
              <a:solidFill>
                <a:schemeClr val="bg1"/>
              </a:solidFill>
              <a:latin typeface="Calibri" panose="020F0502020204030204" pitchFamily="34" charset="0"/>
              <a:cs typeface="Proxima Nova Cond Regular"/>
            </a:endParaRPr>
          </a:p>
        </p:txBody>
      </p:sp>
      <p:sp>
        <p:nvSpPr>
          <p:cNvPr id="9" name="Title 1"/>
          <p:cNvSpPr txBox="1">
            <a:spLocks/>
          </p:cNvSpPr>
          <p:nvPr/>
        </p:nvSpPr>
        <p:spPr>
          <a:xfrm>
            <a:off x="787778" y="3381856"/>
            <a:ext cx="597358" cy="605790"/>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4800" b="1" kern="1200" spc="-90" baseline="0">
                <a:solidFill>
                  <a:srgbClr val="00B0F0"/>
                </a:solidFill>
                <a:latin typeface="+mj-lt"/>
                <a:ea typeface="+mj-ea"/>
                <a:cs typeface="+mj-cs"/>
              </a:defRPr>
            </a:lvl1pPr>
          </a:lstStyle>
          <a:p>
            <a:pPr algn="ctr"/>
            <a:r>
              <a:rPr lang="en-US" sz="7000" b="0" dirty="0" smtClean="0">
                <a:solidFill>
                  <a:srgbClr val="404040"/>
                </a:solidFill>
              </a:rPr>
              <a:t>*</a:t>
            </a:r>
            <a:endParaRPr lang="en-US" sz="7000" b="0" dirty="0">
              <a:solidFill>
                <a:srgbClr val="404040"/>
              </a:solidFill>
            </a:endParaRPr>
          </a:p>
        </p:txBody>
      </p:sp>
    </p:spTree>
    <p:extLst>
      <p:ext uri="{BB962C8B-B14F-4D97-AF65-F5344CB8AC3E}">
        <p14:creationId xmlns:p14="http://schemas.microsoft.com/office/powerpoint/2010/main" val="5899786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656213"/>
            <a:ext cx="9144000" cy="2487287"/>
          </a:xfrm>
          <a:prstGeom prst="rect">
            <a:avLst/>
          </a:prstGeom>
          <a:solidFill>
            <a:srgbClr val="5F8E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2399912"/>
            <a:ext cx="7886700" cy="2832135"/>
          </a:xfrm>
        </p:spPr>
        <p:txBody>
          <a:bodyPr>
            <a:normAutofit/>
          </a:bodyPr>
          <a:lstStyle/>
          <a:p>
            <a:pPr algn="ctr"/>
            <a:r>
              <a:rPr lang="en-US" sz="5400" dirty="0" smtClean="0">
                <a:solidFill>
                  <a:schemeClr val="bg1"/>
                </a:solidFill>
              </a:rPr>
              <a:t>What does recycling participation mean?</a:t>
            </a:r>
            <a:endParaRPr lang="en-US" sz="5400" dirty="0">
              <a:solidFill>
                <a:schemeClr val="bg1"/>
              </a:solidFill>
            </a:endParaRPr>
          </a:p>
        </p:txBody>
      </p:sp>
      <p:pic>
        <p:nvPicPr>
          <p:cNvPr id="6" name="Picture 5"/>
          <p:cNvPicPr>
            <a:picLocks noChangeAspect="1"/>
          </p:cNvPicPr>
          <p:nvPr/>
        </p:nvPicPr>
        <p:blipFill>
          <a:blip r:embed="rId3"/>
          <a:stretch>
            <a:fillRect/>
          </a:stretch>
        </p:blipFill>
        <p:spPr>
          <a:xfrm>
            <a:off x="221147" y="265085"/>
            <a:ext cx="4686300" cy="1701800"/>
          </a:xfrm>
          <a:prstGeom prst="rect">
            <a:avLst/>
          </a:prstGeom>
        </p:spPr>
      </p:pic>
    </p:spTree>
    <p:extLst>
      <p:ext uri="{BB962C8B-B14F-4D97-AF65-F5344CB8AC3E}">
        <p14:creationId xmlns:p14="http://schemas.microsoft.com/office/powerpoint/2010/main" val="1805295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909912" y="727708"/>
            <a:ext cx="0" cy="3257977"/>
          </a:xfrm>
          <a:prstGeom prst="line">
            <a:avLst/>
          </a:prstGeom>
          <a:ln>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5" name="Content Placeholder 4"/>
          <p:cNvSpPr txBox="1">
            <a:spLocks/>
          </p:cNvSpPr>
          <p:nvPr/>
        </p:nvSpPr>
        <p:spPr>
          <a:xfrm>
            <a:off x="512930" y="1786796"/>
            <a:ext cx="4031395" cy="16150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solidFill>
                  <a:schemeClr val="tx1">
                    <a:lumMod val="65000"/>
                    <a:lumOff val="35000"/>
                  </a:schemeClr>
                </a:solidFill>
                <a:latin typeface="Calibri" panose="020F0502020204030204" pitchFamily="34" charset="0"/>
              </a:rPr>
              <a:t>How many people participate in the recycling system?</a:t>
            </a:r>
          </a:p>
        </p:txBody>
      </p:sp>
      <p:sp>
        <p:nvSpPr>
          <p:cNvPr id="7" name="Content Placeholder 4"/>
          <p:cNvSpPr txBox="1">
            <a:spLocks/>
          </p:cNvSpPr>
          <p:nvPr/>
        </p:nvSpPr>
        <p:spPr>
          <a:xfrm>
            <a:off x="512931" y="1286555"/>
            <a:ext cx="2681300" cy="7623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solidFill>
                  <a:srgbClr val="5F8E8B"/>
                </a:solidFill>
                <a:latin typeface="Calibri" panose="020F0502020204030204" pitchFamily="34" charset="0"/>
              </a:rPr>
              <a:t>01.</a:t>
            </a:r>
          </a:p>
        </p:txBody>
      </p:sp>
      <p:sp>
        <p:nvSpPr>
          <p:cNvPr id="8" name="Content Placeholder 4"/>
          <p:cNvSpPr txBox="1">
            <a:spLocks/>
          </p:cNvSpPr>
          <p:nvPr/>
        </p:nvSpPr>
        <p:spPr>
          <a:xfrm>
            <a:off x="5641527" y="1786796"/>
            <a:ext cx="3168809" cy="21392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solidFill>
                  <a:schemeClr val="bg1">
                    <a:lumMod val="75000"/>
                  </a:schemeClr>
                </a:solidFill>
                <a:latin typeface="Calibri" panose="020F0502020204030204" pitchFamily="34" charset="0"/>
              </a:rPr>
              <a:t>How much material do they recycle?</a:t>
            </a:r>
          </a:p>
        </p:txBody>
      </p:sp>
      <p:sp>
        <p:nvSpPr>
          <p:cNvPr id="9" name="Content Placeholder 4"/>
          <p:cNvSpPr txBox="1">
            <a:spLocks/>
          </p:cNvSpPr>
          <p:nvPr/>
        </p:nvSpPr>
        <p:spPr>
          <a:xfrm>
            <a:off x="5641528" y="1286555"/>
            <a:ext cx="2681300" cy="7623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solidFill>
                  <a:schemeClr val="bg1">
                    <a:lumMod val="75000"/>
                  </a:schemeClr>
                </a:solidFill>
                <a:latin typeface="Calibri" panose="020F0502020204030204" pitchFamily="34" charset="0"/>
              </a:rPr>
              <a:t>02.</a:t>
            </a:r>
          </a:p>
        </p:txBody>
      </p:sp>
      <p:cxnSp>
        <p:nvCxnSpPr>
          <p:cNvPr id="10" name="Straight Connector 9"/>
          <p:cNvCxnSpPr/>
          <p:nvPr/>
        </p:nvCxnSpPr>
        <p:spPr>
          <a:xfrm>
            <a:off x="617027" y="1808432"/>
            <a:ext cx="2115352" cy="0"/>
          </a:xfrm>
          <a:prstGeom prst="line">
            <a:avLst/>
          </a:prstGeom>
          <a:ln>
            <a:solidFill>
              <a:srgbClr val="A6A6A6"/>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694308" y="1808432"/>
            <a:ext cx="2115352" cy="0"/>
          </a:xfrm>
          <a:prstGeom prst="line">
            <a:avLst/>
          </a:prstGeom>
          <a:ln>
            <a:solidFill>
              <a:srgbClr val="A6A6A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55154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292140" y="1199956"/>
            <a:ext cx="8528513" cy="3624709"/>
            <a:chOff x="497125" y="2302477"/>
            <a:chExt cx="7465703" cy="3196451"/>
          </a:xfrm>
        </p:grpSpPr>
        <p:sp>
          <p:nvSpPr>
            <p:cNvPr id="38" name="Rectangle 37"/>
            <p:cNvSpPr/>
            <p:nvPr/>
          </p:nvSpPr>
          <p:spPr>
            <a:xfrm>
              <a:off x="672703" y="3809777"/>
              <a:ext cx="6538348" cy="924289"/>
            </a:xfrm>
            <a:prstGeom prst="rect">
              <a:avLst/>
            </a:prstGeom>
            <a:solidFill>
              <a:srgbClr val="74C8C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Calibri Light"/>
                <a:ea typeface="+mn-ea"/>
                <a:cs typeface="+mn-cs"/>
              </a:endParaRPr>
            </a:p>
          </p:txBody>
        </p:sp>
        <p:cxnSp>
          <p:nvCxnSpPr>
            <p:cNvPr id="39" name="Straight Connector 38"/>
            <p:cNvCxnSpPr/>
            <p:nvPr/>
          </p:nvCxnSpPr>
          <p:spPr>
            <a:xfrm>
              <a:off x="1241290" y="2376531"/>
              <a:ext cx="0" cy="2353577"/>
            </a:xfrm>
            <a:prstGeom prst="line">
              <a:avLst/>
            </a:prstGeom>
            <a:noFill/>
            <a:ln w="28575" cap="flat" cmpd="sng" algn="ctr">
              <a:solidFill>
                <a:srgbClr val="88C03D"/>
              </a:solidFill>
              <a:prstDash val="solid"/>
            </a:ln>
            <a:effectLst/>
          </p:spPr>
        </p:cxnSp>
        <p:cxnSp>
          <p:nvCxnSpPr>
            <p:cNvPr id="40" name="Straight Connector 39"/>
            <p:cNvCxnSpPr/>
            <p:nvPr/>
          </p:nvCxnSpPr>
          <p:spPr>
            <a:xfrm>
              <a:off x="1713076" y="3006027"/>
              <a:ext cx="0" cy="1724081"/>
            </a:xfrm>
            <a:prstGeom prst="line">
              <a:avLst/>
            </a:prstGeom>
            <a:noFill/>
            <a:ln w="28575" cap="flat" cmpd="sng" algn="ctr">
              <a:solidFill>
                <a:srgbClr val="666666"/>
              </a:solidFill>
              <a:prstDash val="solid"/>
            </a:ln>
            <a:effectLst/>
          </p:spPr>
        </p:cxnSp>
        <p:cxnSp>
          <p:nvCxnSpPr>
            <p:cNvPr id="41" name="Straight Connector 40"/>
            <p:cNvCxnSpPr/>
            <p:nvPr/>
          </p:nvCxnSpPr>
          <p:spPr>
            <a:xfrm>
              <a:off x="3321296" y="2893502"/>
              <a:ext cx="0" cy="1836606"/>
            </a:xfrm>
            <a:prstGeom prst="line">
              <a:avLst/>
            </a:prstGeom>
            <a:noFill/>
            <a:ln w="76200" cap="flat" cmpd="sng" algn="ctr">
              <a:solidFill>
                <a:srgbClr val="E10E49"/>
              </a:solidFill>
              <a:prstDash val="solid"/>
            </a:ln>
            <a:effectLst/>
          </p:spPr>
        </p:cxnSp>
        <p:cxnSp>
          <p:nvCxnSpPr>
            <p:cNvPr id="42" name="Straight Connector 41"/>
            <p:cNvCxnSpPr/>
            <p:nvPr/>
          </p:nvCxnSpPr>
          <p:spPr>
            <a:xfrm>
              <a:off x="5309463" y="3182852"/>
              <a:ext cx="0" cy="1547256"/>
            </a:xfrm>
            <a:prstGeom prst="line">
              <a:avLst/>
            </a:prstGeom>
            <a:noFill/>
            <a:ln w="28575" cap="flat" cmpd="sng" algn="ctr">
              <a:solidFill>
                <a:srgbClr val="7EB1B2"/>
              </a:solidFill>
              <a:prstDash val="solid"/>
            </a:ln>
            <a:effectLst/>
          </p:spPr>
        </p:cxnSp>
        <p:sp>
          <p:nvSpPr>
            <p:cNvPr id="43" name="TextBox 42"/>
            <p:cNvSpPr txBox="1"/>
            <p:nvPr/>
          </p:nvSpPr>
          <p:spPr>
            <a:xfrm>
              <a:off x="497125" y="4909694"/>
              <a:ext cx="499930" cy="27141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Proxima Nova Regular"/>
                  <a:cs typeface="Proxima Nova Regular"/>
                </a:rPr>
                <a:t>0%</a:t>
              </a:r>
              <a:endParaRPr kumimoji="0" lang="en-US" sz="1400" b="0" i="0" u="none" strike="noStrike" kern="0" cap="none" spc="0" normalizeH="0" baseline="0" noProof="0" dirty="0">
                <a:ln>
                  <a:noFill/>
                </a:ln>
                <a:solidFill>
                  <a:sysClr val="windowText" lastClr="000000"/>
                </a:solidFill>
                <a:effectLst/>
                <a:uLnTx/>
                <a:uFillTx/>
                <a:latin typeface="Proxima Nova Regular"/>
                <a:cs typeface="Proxima Nova Regular"/>
              </a:endParaRPr>
            </a:p>
          </p:txBody>
        </p:sp>
        <p:sp>
          <p:nvSpPr>
            <p:cNvPr id="44" name="TextBox 43"/>
            <p:cNvSpPr txBox="1"/>
            <p:nvPr/>
          </p:nvSpPr>
          <p:spPr>
            <a:xfrm>
              <a:off x="7210192" y="4909694"/>
              <a:ext cx="752636" cy="27141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Proxima Nova Regular"/>
                  <a:cs typeface="Proxima Nova Regular"/>
                </a:rPr>
                <a:t>100%</a:t>
              </a:r>
              <a:endParaRPr kumimoji="0" lang="en-US" sz="1400" b="0" i="0" u="none" strike="noStrike" kern="0" cap="none" spc="0" normalizeH="0" baseline="0" noProof="0" dirty="0">
                <a:ln>
                  <a:noFill/>
                </a:ln>
                <a:solidFill>
                  <a:sysClr val="windowText" lastClr="000000"/>
                </a:solidFill>
                <a:effectLst/>
                <a:uLnTx/>
                <a:uFillTx/>
                <a:latin typeface="Proxima Nova Regular"/>
                <a:cs typeface="Proxima Nova Regular"/>
              </a:endParaRPr>
            </a:p>
          </p:txBody>
        </p:sp>
        <p:cxnSp>
          <p:nvCxnSpPr>
            <p:cNvPr id="45" name="Straight Connector 44"/>
            <p:cNvCxnSpPr/>
            <p:nvPr/>
          </p:nvCxnSpPr>
          <p:spPr>
            <a:xfrm>
              <a:off x="672776" y="4808531"/>
              <a:ext cx="6890935" cy="0"/>
            </a:xfrm>
            <a:prstGeom prst="line">
              <a:avLst/>
            </a:prstGeom>
            <a:noFill/>
            <a:ln w="9525" cap="flat" cmpd="sng" algn="ctr">
              <a:solidFill>
                <a:srgbClr val="FFFFFF">
                  <a:lumMod val="50000"/>
                </a:srgbClr>
              </a:solidFill>
              <a:prstDash val="solid"/>
            </a:ln>
            <a:effectLst/>
          </p:spPr>
        </p:cxnSp>
        <p:cxnSp>
          <p:nvCxnSpPr>
            <p:cNvPr id="46" name="Straight Connector 45"/>
            <p:cNvCxnSpPr/>
            <p:nvPr/>
          </p:nvCxnSpPr>
          <p:spPr>
            <a:xfrm>
              <a:off x="672776" y="4808531"/>
              <a:ext cx="0" cy="115450"/>
            </a:xfrm>
            <a:prstGeom prst="line">
              <a:avLst/>
            </a:prstGeom>
            <a:noFill/>
            <a:ln w="9525" cap="flat" cmpd="sng" algn="ctr">
              <a:solidFill>
                <a:srgbClr val="7F7F7F"/>
              </a:solidFill>
              <a:prstDash val="solid"/>
            </a:ln>
            <a:effectLst/>
          </p:spPr>
        </p:cxnSp>
        <p:cxnSp>
          <p:nvCxnSpPr>
            <p:cNvPr id="47" name="Straight Connector 46"/>
            <p:cNvCxnSpPr/>
            <p:nvPr/>
          </p:nvCxnSpPr>
          <p:spPr>
            <a:xfrm>
              <a:off x="1361870" y="4808531"/>
              <a:ext cx="0" cy="115450"/>
            </a:xfrm>
            <a:prstGeom prst="line">
              <a:avLst/>
            </a:prstGeom>
            <a:noFill/>
            <a:ln w="9525" cap="flat" cmpd="sng" algn="ctr">
              <a:solidFill>
                <a:srgbClr val="7F7F7F"/>
              </a:solidFill>
              <a:prstDash val="solid"/>
            </a:ln>
            <a:effectLst/>
          </p:spPr>
        </p:cxnSp>
        <p:cxnSp>
          <p:nvCxnSpPr>
            <p:cNvPr id="48" name="Straight Connector 47"/>
            <p:cNvCxnSpPr/>
            <p:nvPr/>
          </p:nvCxnSpPr>
          <p:spPr>
            <a:xfrm>
              <a:off x="2050964" y="4808531"/>
              <a:ext cx="0" cy="115450"/>
            </a:xfrm>
            <a:prstGeom prst="line">
              <a:avLst/>
            </a:prstGeom>
            <a:noFill/>
            <a:ln w="9525" cap="flat" cmpd="sng" algn="ctr">
              <a:solidFill>
                <a:srgbClr val="7F7F7F"/>
              </a:solidFill>
              <a:prstDash val="solid"/>
            </a:ln>
            <a:effectLst/>
          </p:spPr>
        </p:cxnSp>
        <p:cxnSp>
          <p:nvCxnSpPr>
            <p:cNvPr id="49" name="Straight Connector 48"/>
            <p:cNvCxnSpPr/>
            <p:nvPr/>
          </p:nvCxnSpPr>
          <p:spPr>
            <a:xfrm>
              <a:off x="4807340" y="4808531"/>
              <a:ext cx="0" cy="115450"/>
            </a:xfrm>
            <a:prstGeom prst="line">
              <a:avLst/>
            </a:prstGeom>
            <a:noFill/>
            <a:ln w="9525" cap="flat" cmpd="sng" algn="ctr">
              <a:solidFill>
                <a:srgbClr val="7F7F7F"/>
              </a:solidFill>
              <a:prstDash val="solid"/>
            </a:ln>
            <a:effectLst/>
          </p:spPr>
        </p:cxnSp>
        <p:cxnSp>
          <p:nvCxnSpPr>
            <p:cNvPr id="50" name="Straight Connector 49"/>
            <p:cNvCxnSpPr/>
            <p:nvPr/>
          </p:nvCxnSpPr>
          <p:spPr>
            <a:xfrm>
              <a:off x="3429152" y="4808531"/>
              <a:ext cx="0" cy="115450"/>
            </a:xfrm>
            <a:prstGeom prst="line">
              <a:avLst/>
            </a:prstGeom>
            <a:noFill/>
            <a:ln w="9525" cap="flat" cmpd="sng" algn="ctr">
              <a:solidFill>
                <a:srgbClr val="7F7F7F"/>
              </a:solidFill>
              <a:prstDash val="solid"/>
            </a:ln>
            <a:effectLst/>
          </p:spPr>
        </p:cxnSp>
        <p:cxnSp>
          <p:nvCxnSpPr>
            <p:cNvPr id="51" name="Straight Connector 50"/>
            <p:cNvCxnSpPr/>
            <p:nvPr/>
          </p:nvCxnSpPr>
          <p:spPr>
            <a:xfrm>
              <a:off x="6185528" y="4808531"/>
              <a:ext cx="0" cy="115450"/>
            </a:xfrm>
            <a:prstGeom prst="line">
              <a:avLst/>
            </a:prstGeom>
            <a:noFill/>
            <a:ln w="9525" cap="flat" cmpd="sng" algn="ctr">
              <a:solidFill>
                <a:srgbClr val="7F7F7F"/>
              </a:solidFill>
              <a:prstDash val="solid"/>
            </a:ln>
            <a:effectLst/>
          </p:spPr>
        </p:cxnSp>
        <p:cxnSp>
          <p:nvCxnSpPr>
            <p:cNvPr id="52" name="Straight Connector 51"/>
            <p:cNvCxnSpPr/>
            <p:nvPr/>
          </p:nvCxnSpPr>
          <p:spPr>
            <a:xfrm>
              <a:off x="5496434" y="4808531"/>
              <a:ext cx="0" cy="115450"/>
            </a:xfrm>
            <a:prstGeom prst="line">
              <a:avLst/>
            </a:prstGeom>
            <a:noFill/>
            <a:ln w="9525" cap="flat" cmpd="sng" algn="ctr">
              <a:solidFill>
                <a:srgbClr val="7F7F7F"/>
              </a:solidFill>
              <a:prstDash val="solid"/>
            </a:ln>
            <a:effectLst/>
          </p:spPr>
        </p:cxnSp>
        <p:cxnSp>
          <p:nvCxnSpPr>
            <p:cNvPr id="53" name="Straight Connector 52"/>
            <p:cNvCxnSpPr/>
            <p:nvPr/>
          </p:nvCxnSpPr>
          <p:spPr>
            <a:xfrm>
              <a:off x="6874622" y="4808531"/>
              <a:ext cx="0" cy="115450"/>
            </a:xfrm>
            <a:prstGeom prst="line">
              <a:avLst/>
            </a:prstGeom>
            <a:noFill/>
            <a:ln w="9525" cap="flat" cmpd="sng" algn="ctr">
              <a:solidFill>
                <a:srgbClr val="7F7F7F"/>
              </a:solidFill>
              <a:prstDash val="solid"/>
            </a:ln>
            <a:effectLst/>
          </p:spPr>
        </p:cxnSp>
        <p:cxnSp>
          <p:nvCxnSpPr>
            <p:cNvPr id="54" name="Straight Connector 53"/>
            <p:cNvCxnSpPr/>
            <p:nvPr/>
          </p:nvCxnSpPr>
          <p:spPr>
            <a:xfrm>
              <a:off x="7563711" y="4808531"/>
              <a:ext cx="0" cy="115450"/>
            </a:xfrm>
            <a:prstGeom prst="line">
              <a:avLst/>
            </a:prstGeom>
            <a:noFill/>
            <a:ln w="9525" cap="flat" cmpd="sng" algn="ctr">
              <a:solidFill>
                <a:srgbClr val="7F7F7F"/>
              </a:solidFill>
              <a:prstDash val="solid"/>
            </a:ln>
            <a:effectLst/>
          </p:spPr>
        </p:cxnSp>
        <p:sp>
          <p:nvSpPr>
            <p:cNvPr id="55" name="TextBox 54"/>
            <p:cNvSpPr txBox="1"/>
            <p:nvPr/>
          </p:nvSpPr>
          <p:spPr>
            <a:xfrm>
              <a:off x="1697254" y="4909694"/>
              <a:ext cx="711492" cy="27141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Proxima Nova Regular"/>
                  <a:cs typeface="Proxima Nova Regular"/>
                </a:rPr>
                <a:t>20%</a:t>
              </a:r>
              <a:endParaRPr kumimoji="0" lang="en-US" sz="1400" b="0" i="0" u="none" strike="noStrike" kern="0" cap="none" spc="0" normalizeH="0" baseline="0" noProof="0" dirty="0">
                <a:ln>
                  <a:noFill/>
                </a:ln>
                <a:solidFill>
                  <a:sysClr val="windowText" lastClr="000000"/>
                </a:solidFill>
                <a:effectLst/>
                <a:uLnTx/>
                <a:uFillTx/>
                <a:latin typeface="Proxima Nova Regular"/>
                <a:cs typeface="Proxima Nova Regular"/>
              </a:endParaRPr>
            </a:p>
          </p:txBody>
        </p:sp>
        <p:sp>
          <p:nvSpPr>
            <p:cNvPr id="56" name="TextBox 55"/>
            <p:cNvSpPr txBox="1"/>
            <p:nvPr/>
          </p:nvSpPr>
          <p:spPr>
            <a:xfrm>
              <a:off x="3078797" y="4909694"/>
              <a:ext cx="711492" cy="27141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Proxima Nova Regular"/>
                  <a:cs typeface="Proxima Nova Regular"/>
                </a:rPr>
                <a:t>40%</a:t>
              </a:r>
              <a:endParaRPr kumimoji="0" lang="en-US" sz="1400" b="0" i="0" u="none" strike="noStrike" kern="0" cap="none" spc="0" normalizeH="0" baseline="0" noProof="0" dirty="0">
                <a:ln>
                  <a:noFill/>
                </a:ln>
                <a:solidFill>
                  <a:sysClr val="windowText" lastClr="000000"/>
                </a:solidFill>
                <a:effectLst/>
                <a:uLnTx/>
                <a:uFillTx/>
                <a:latin typeface="Proxima Nova Regular"/>
                <a:cs typeface="Proxima Nova Regular"/>
              </a:endParaRPr>
            </a:p>
          </p:txBody>
        </p:sp>
        <p:sp>
          <p:nvSpPr>
            <p:cNvPr id="57" name="TextBox 56"/>
            <p:cNvSpPr txBox="1"/>
            <p:nvPr/>
          </p:nvSpPr>
          <p:spPr>
            <a:xfrm>
              <a:off x="4446385" y="4909694"/>
              <a:ext cx="711492" cy="27141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Proxima Nova Regular"/>
                  <a:cs typeface="Proxima Nova Regular"/>
                </a:rPr>
                <a:t>60%</a:t>
              </a:r>
              <a:endParaRPr kumimoji="0" lang="en-US" sz="1400" b="0" i="0" u="none" strike="noStrike" kern="0" cap="none" spc="0" normalizeH="0" baseline="0" noProof="0" dirty="0">
                <a:ln>
                  <a:noFill/>
                </a:ln>
                <a:solidFill>
                  <a:sysClr val="windowText" lastClr="000000"/>
                </a:solidFill>
                <a:effectLst/>
                <a:uLnTx/>
                <a:uFillTx/>
                <a:latin typeface="Proxima Nova Regular"/>
                <a:cs typeface="Proxima Nova Regular"/>
              </a:endParaRPr>
            </a:p>
          </p:txBody>
        </p:sp>
        <p:sp>
          <p:nvSpPr>
            <p:cNvPr id="58" name="TextBox 57"/>
            <p:cNvSpPr txBox="1"/>
            <p:nvPr/>
          </p:nvSpPr>
          <p:spPr>
            <a:xfrm>
              <a:off x="5813973" y="4909694"/>
              <a:ext cx="711492" cy="27141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Proxima Nova Regular"/>
                  <a:cs typeface="Proxima Nova Regular"/>
                </a:rPr>
                <a:t>80%</a:t>
              </a:r>
              <a:endParaRPr kumimoji="0" lang="en-US" sz="1400" b="0" i="0" u="none" strike="noStrike" kern="0" cap="none" spc="0" normalizeH="0" baseline="0" noProof="0" dirty="0">
                <a:ln>
                  <a:noFill/>
                </a:ln>
                <a:solidFill>
                  <a:sysClr val="windowText" lastClr="000000"/>
                </a:solidFill>
                <a:effectLst/>
                <a:uLnTx/>
                <a:uFillTx/>
                <a:latin typeface="Proxima Nova Regular"/>
                <a:cs typeface="Proxima Nova Regular"/>
              </a:endParaRPr>
            </a:p>
          </p:txBody>
        </p:sp>
        <p:cxnSp>
          <p:nvCxnSpPr>
            <p:cNvPr id="59" name="Straight Connector 58"/>
            <p:cNvCxnSpPr/>
            <p:nvPr/>
          </p:nvCxnSpPr>
          <p:spPr>
            <a:xfrm>
              <a:off x="2740058" y="4808531"/>
              <a:ext cx="0" cy="115450"/>
            </a:xfrm>
            <a:prstGeom prst="line">
              <a:avLst/>
            </a:prstGeom>
            <a:noFill/>
            <a:ln w="9525" cap="flat" cmpd="sng" algn="ctr">
              <a:solidFill>
                <a:srgbClr val="7F7F7F"/>
              </a:solidFill>
              <a:prstDash val="solid"/>
            </a:ln>
            <a:effectLst/>
          </p:spPr>
        </p:cxnSp>
        <p:cxnSp>
          <p:nvCxnSpPr>
            <p:cNvPr id="60" name="Straight Connector 59"/>
            <p:cNvCxnSpPr/>
            <p:nvPr/>
          </p:nvCxnSpPr>
          <p:spPr>
            <a:xfrm>
              <a:off x="4118246" y="4808531"/>
              <a:ext cx="0" cy="115450"/>
            </a:xfrm>
            <a:prstGeom prst="line">
              <a:avLst/>
            </a:prstGeom>
            <a:noFill/>
            <a:ln w="9525" cap="flat" cmpd="sng" algn="ctr">
              <a:solidFill>
                <a:srgbClr val="7F7F7F"/>
              </a:solidFill>
              <a:prstDash val="solid"/>
            </a:ln>
            <a:effectLst/>
          </p:spPr>
        </p:cxnSp>
        <p:sp>
          <p:nvSpPr>
            <p:cNvPr id="62" name="Rectangle 61"/>
            <p:cNvSpPr/>
            <p:nvPr/>
          </p:nvSpPr>
          <p:spPr>
            <a:xfrm>
              <a:off x="5340700" y="3121910"/>
              <a:ext cx="1942346" cy="40711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666666"/>
                  </a:solidFill>
                  <a:effectLst/>
                  <a:uLnTx/>
                  <a:uFillTx/>
                  <a:latin typeface="Proxima Nova Regular"/>
                  <a:cs typeface="Proxima Nova Regular"/>
                </a:rPr>
                <a:t>Average curbside participation (reported) – 67%*</a:t>
              </a:r>
            </a:p>
          </p:txBody>
        </p:sp>
        <p:sp>
          <p:nvSpPr>
            <p:cNvPr id="63" name="Rectangle 62"/>
            <p:cNvSpPr/>
            <p:nvPr/>
          </p:nvSpPr>
          <p:spPr>
            <a:xfrm>
              <a:off x="1240970" y="2302477"/>
              <a:ext cx="1476105" cy="56996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666666"/>
                  </a:solidFill>
                  <a:effectLst/>
                  <a:uLnTx/>
                  <a:uFillTx/>
                  <a:latin typeface="Proxima Nova Regular"/>
                  <a:cs typeface="Proxima Nova Regular"/>
                </a:rPr>
                <a:t>Average drop-off participation (reported) – 9%*</a:t>
              </a:r>
            </a:p>
          </p:txBody>
        </p:sp>
        <p:sp>
          <p:nvSpPr>
            <p:cNvPr id="64" name="Rectangle 63"/>
            <p:cNvSpPr/>
            <p:nvPr/>
          </p:nvSpPr>
          <p:spPr>
            <a:xfrm>
              <a:off x="1723296" y="2941727"/>
              <a:ext cx="1315328" cy="73281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666666"/>
                  </a:solidFill>
                  <a:effectLst/>
                  <a:uLnTx/>
                  <a:uFillTx/>
                  <a:latin typeface="Proxima Nova Regular"/>
                  <a:cs typeface="Proxima Nova Regular"/>
                </a:rPr>
                <a:t>Average subscription participation (estimate) – 15%</a:t>
              </a:r>
            </a:p>
          </p:txBody>
        </p:sp>
        <p:sp>
          <p:nvSpPr>
            <p:cNvPr id="65" name="Rectangle 64"/>
            <p:cNvSpPr/>
            <p:nvPr/>
          </p:nvSpPr>
          <p:spPr>
            <a:xfrm>
              <a:off x="3293285" y="2845276"/>
              <a:ext cx="1456527" cy="868051"/>
            </a:xfrm>
            <a:prstGeom prst="rect">
              <a:avLst/>
            </a:prstGeom>
            <a:solidFill>
              <a:srgbClr val="E10E49"/>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latin typeface="Calibri Light"/>
                <a:ea typeface="+mn-ea"/>
                <a:cs typeface="+mn-cs"/>
              </a:endParaRPr>
            </a:p>
          </p:txBody>
        </p:sp>
        <p:sp>
          <p:nvSpPr>
            <p:cNvPr id="66" name="Rectangle 65"/>
            <p:cNvSpPr/>
            <p:nvPr/>
          </p:nvSpPr>
          <p:spPr>
            <a:xfrm>
              <a:off x="3331027" y="2893502"/>
              <a:ext cx="1520787" cy="65139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Proxima Nova Regular"/>
                  <a:cs typeface="Proxima Nova Regular"/>
                </a:rPr>
                <a:t>Statewide participation rate (combined) – 38% </a:t>
              </a:r>
              <a:endParaRPr kumimoji="0" lang="en-US" b="0" i="0" u="none" strike="noStrike" kern="0" cap="none" spc="0" normalizeH="0" baseline="0" noProof="0" dirty="0">
                <a:ln>
                  <a:noFill/>
                </a:ln>
                <a:solidFill>
                  <a:srgbClr val="FFFFFF"/>
                </a:solidFill>
                <a:effectLst/>
                <a:uLnTx/>
                <a:uFillTx/>
              </a:endParaRPr>
            </a:p>
          </p:txBody>
        </p:sp>
        <p:sp>
          <p:nvSpPr>
            <p:cNvPr id="67" name="Rectangle 66"/>
            <p:cNvSpPr/>
            <p:nvPr/>
          </p:nvSpPr>
          <p:spPr>
            <a:xfrm>
              <a:off x="648686" y="5275012"/>
              <a:ext cx="1733281" cy="22391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dirty="0">
                  <a:ln>
                    <a:noFill/>
                  </a:ln>
                  <a:solidFill>
                    <a:srgbClr val="666666"/>
                  </a:solidFill>
                  <a:effectLst/>
                  <a:uLnTx/>
                  <a:uFillTx/>
                  <a:latin typeface="Proxima Nova Regular"/>
                  <a:cs typeface="Proxima Nova Regular"/>
                </a:rPr>
                <a:t>* Weighted by size of program</a:t>
              </a:r>
            </a:p>
          </p:txBody>
        </p:sp>
      </p:grpSp>
      <p:sp>
        <p:nvSpPr>
          <p:cNvPr id="71" name="Title 1"/>
          <p:cNvSpPr>
            <a:spLocks noGrp="1"/>
          </p:cNvSpPr>
          <p:nvPr>
            <p:ph type="title"/>
          </p:nvPr>
        </p:nvSpPr>
        <p:spPr>
          <a:xfrm>
            <a:off x="413926" y="189178"/>
            <a:ext cx="7707601" cy="1353638"/>
          </a:xfrm>
        </p:spPr>
        <p:txBody>
          <a:bodyPr>
            <a:normAutofit fontScale="90000"/>
          </a:bodyPr>
          <a:lstStyle/>
          <a:p>
            <a:r>
              <a:rPr lang="en-US" sz="3600" dirty="0" smtClean="0">
                <a:latin typeface="Calibri" panose="020F0502020204030204" pitchFamily="34" charset="0"/>
                <a:cs typeface="Proxima Nova Cond Regular"/>
              </a:rPr>
              <a:t>RANGE OF PROGRAM PARTICIPATION RATES</a:t>
            </a:r>
            <a:br>
              <a:rPr lang="en-US" sz="3600" dirty="0" smtClean="0">
                <a:latin typeface="Calibri" panose="020F0502020204030204" pitchFamily="34" charset="0"/>
                <a:cs typeface="Proxima Nova Cond Regular"/>
              </a:rPr>
            </a:br>
            <a:endParaRPr lang="en-US" sz="3600" dirty="0">
              <a:latin typeface="Calibri" panose="020F0502020204030204" pitchFamily="34" charset="0"/>
              <a:cs typeface="Proxima Nova Cond Regular"/>
            </a:endParaRPr>
          </a:p>
        </p:txBody>
      </p:sp>
      <p:cxnSp>
        <p:nvCxnSpPr>
          <p:cNvPr id="72" name="Straight Connector 71"/>
          <p:cNvCxnSpPr/>
          <p:nvPr/>
        </p:nvCxnSpPr>
        <p:spPr>
          <a:xfrm flipH="1">
            <a:off x="432742" y="964797"/>
            <a:ext cx="7164439" cy="0"/>
          </a:xfrm>
          <a:prstGeom prst="line">
            <a:avLst/>
          </a:prstGeom>
          <a:ln>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73" name="Title 1"/>
          <p:cNvSpPr txBox="1">
            <a:spLocks/>
          </p:cNvSpPr>
          <p:nvPr/>
        </p:nvSpPr>
        <p:spPr>
          <a:xfrm>
            <a:off x="15606" y="352671"/>
            <a:ext cx="597358" cy="605790"/>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4800" b="1" kern="1200" spc="-90" baseline="0">
                <a:solidFill>
                  <a:srgbClr val="00B0F0"/>
                </a:solidFill>
                <a:latin typeface="+mj-lt"/>
                <a:ea typeface="+mj-ea"/>
                <a:cs typeface="+mj-cs"/>
              </a:defRPr>
            </a:lvl1pPr>
          </a:lstStyle>
          <a:p>
            <a:pPr algn="ctr"/>
            <a:r>
              <a:rPr lang="en-US" sz="6000" b="0" dirty="0" smtClean="0">
                <a:solidFill>
                  <a:srgbClr val="5F8E8B"/>
                </a:solidFill>
              </a:rPr>
              <a:t>*</a:t>
            </a:r>
            <a:endParaRPr lang="en-US" sz="6000" b="0" dirty="0">
              <a:solidFill>
                <a:srgbClr val="5F8E8B"/>
              </a:solidFill>
            </a:endParaRPr>
          </a:p>
        </p:txBody>
      </p:sp>
    </p:spTree>
    <p:extLst>
      <p:ext uri="{BB962C8B-B14F-4D97-AF65-F5344CB8AC3E}">
        <p14:creationId xmlns:p14="http://schemas.microsoft.com/office/powerpoint/2010/main" val="2756500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909912" y="727708"/>
            <a:ext cx="0" cy="3257977"/>
          </a:xfrm>
          <a:prstGeom prst="line">
            <a:avLst/>
          </a:prstGeom>
          <a:ln>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5" name="Content Placeholder 4"/>
          <p:cNvSpPr txBox="1">
            <a:spLocks/>
          </p:cNvSpPr>
          <p:nvPr/>
        </p:nvSpPr>
        <p:spPr>
          <a:xfrm>
            <a:off x="512930" y="1786796"/>
            <a:ext cx="4031395" cy="16150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solidFill>
                  <a:schemeClr val="bg1">
                    <a:lumMod val="75000"/>
                  </a:schemeClr>
                </a:solidFill>
                <a:latin typeface="Calibri" panose="020F0502020204030204" pitchFamily="34" charset="0"/>
              </a:rPr>
              <a:t>How many people participate in the recycling system?</a:t>
            </a:r>
          </a:p>
        </p:txBody>
      </p:sp>
      <p:sp>
        <p:nvSpPr>
          <p:cNvPr id="7" name="Content Placeholder 4"/>
          <p:cNvSpPr txBox="1">
            <a:spLocks/>
          </p:cNvSpPr>
          <p:nvPr/>
        </p:nvSpPr>
        <p:spPr>
          <a:xfrm>
            <a:off x="512931" y="1286555"/>
            <a:ext cx="2681300" cy="7623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solidFill>
                  <a:schemeClr val="bg1">
                    <a:lumMod val="75000"/>
                  </a:schemeClr>
                </a:solidFill>
                <a:latin typeface="Calibri" panose="020F0502020204030204" pitchFamily="34" charset="0"/>
              </a:rPr>
              <a:t>01.</a:t>
            </a:r>
          </a:p>
        </p:txBody>
      </p:sp>
      <p:sp>
        <p:nvSpPr>
          <p:cNvPr id="8" name="Content Placeholder 4"/>
          <p:cNvSpPr txBox="1">
            <a:spLocks/>
          </p:cNvSpPr>
          <p:nvPr/>
        </p:nvSpPr>
        <p:spPr>
          <a:xfrm>
            <a:off x="5641527" y="1786796"/>
            <a:ext cx="3168809" cy="21392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solidFill>
                  <a:schemeClr val="tx1">
                    <a:lumMod val="65000"/>
                    <a:lumOff val="35000"/>
                  </a:schemeClr>
                </a:solidFill>
                <a:latin typeface="Calibri" panose="020F0502020204030204" pitchFamily="34" charset="0"/>
              </a:rPr>
              <a:t>How much material do they recycle?</a:t>
            </a:r>
          </a:p>
        </p:txBody>
      </p:sp>
      <p:sp>
        <p:nvSpPr>
          <p:cNvPr id="9" name="Content Placeholder 4"/>
          <p:cNvSpPr txBox="1">
            <a:spLocks/>
          </p:cNvSpPr>
          <p:nvPr/>
        </p:nvSpPr>
        <p:spPr>
          <a:xfrm>
            <a:off x="5641528" y="1286555"/>
            <a:ext cx="2681300" cy="7623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solidFill>
                  <a:srgbClr val="5F8E8B"/>
                </a:solidFill>
                <a:latin typeface="Calibri" panose="020F0502020204030204" pitchFamily="34" charset="0"/>
              </a:rPr>
              <a:t>02.</a:t>
            </a:r>
          </a:p>
        </p:txBody>
      </p:sp>
      <p:cxnSp>
        <p:nvCxnSpPr>
          <p:cNvPr id="10" name="Straight Connector 9"/>
          <p:cNvCxnSpPr/>
          <p:nvPr/>
        </p:nvCxnSpPr>
        <p:spPr>
          <a:xfrm>
            <a:off x="617027" y="1808432"/>
            <a:ext cx="2115352" cy="0"/>
          </a:xfrm>
          <a:prstGeom prst="line">
            <a:avLst/>
          </a:prstGeom>
          <a:ln>
            <a:solidFill>
              <a:srgbClr val="A6A6A6"/>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694308" y="1808432"/>
            <a:ext cx="2115352" cy="0"/>
          </a:xfrm>
          <a:prstGeom prst="line">
            <a:avLst/>
          </a:prstGeom>
          <a:ln>
            <a:solidFill>
              <a:srgbClr val="A6A6A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92964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p:cNvSpPr txBox="1">
            <a:spLocks/>
          </p:cNvSpPr>
          <p:nvPr/>
        </p:nvSpPr>
        <p:spPr>
          <a:xfrm>
            <a:off x="316508" y="749941"/>
            <a:ext cx="7986571" cy="21392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latin typeface="Calibri" panose="020F0502020204030204" pitchFamily="34" charset="0"/>
              </a:rPr>
              <a:t>Curbside recycling participants recycle </a:t>
            </a:r>
            <a:r>
              <a:rPr lang="en-US" sz="3200" b="1" dirty="0">
                <a:latin typeface="Calibri" panose="020F0502020204030204" pitchFamily="34" charset="0"/>
              </a:rPr>
              <a:t>300-840 </a:t>
            </a:r>
            <a:r>
              <a:rPr lang="en-US" sz="3200" b="1" dirty="0" err="1" smtClean="0">
                <a:latin typeface="Calibri" panose="020F0502020204030204" pitchFamily="34" charset="0"/>
              </a:rPr>
              <a:t>lbs</a:t>
            </a:r>
            <a:r>
              <a:rPr lang="en-US" sz="3200" b="1" dirty="0" smtClean="0">
                <a:latin typeface="Calibri" panose="020F0502020204030204" pitchFamily="34" charset="0"/>
              </a:rPr>
              <a:t>/participating household/year</a:t>
            </a:r>
            <a:endParaRPr lang="en-US" sz="3200" b="1" dirty="0">
              <a:solidFill>
                <a:schemeClr val="tx1">
                  <a:lumMod val="65000"/>
                  <a:lumOff val="35000"/>
                </a:schemeClr>
              </a:solidFill>
              <a:latin typeface="Calibri" panose="020F0502020204030204" pitchFamily="34" charset="0"/>
            </a:endParaRPr>
          </a:p>
        </p:txBody>
      </p:sp>
      <p:sp>
        <p:nvSpPr>
          <p:cNvPr id="4" name="Content Placeholder 4"/>
          <p:cNvSpPr txBox="1">
            <a:spLocks/>
          </p:cNvSpPr>
          <p:nvPr/>
        </p:nvSpPr>
        <p:spPr>
          <a:xfrm>
            <a:off x="316510" y="249700"/>
            <a:ext cx="2681300" cy="7623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solidFill>
                  <a:srgbClr val="5F8E8B"/>
                </a:solidFill>
                <a:latin typeface="Calibri" panose="020F0502020204030204" pitchFamily="34" charset="0"/>
              </a:rPr>
              <a:t>RESULTS</a:t>
            </a:r>
          </a:p>
        </p:txBody>
      </p:sp>
      <p:cxnSp>
        <p:nvCxnSpPr>
          <p:cNvPr id="5" name="Straight Connector 4"/>
          <p:cNvCxnSpPr/>
          <p:nvPr/>
        </p:nvCxnSpPr>
        <p:spPr>
          <a:xfrm>
            <a:off x="369290" y="771577"/>
            <a:ext cx="2115352" cy="0"/>
          </a:xfrm>
          <a:prstGeom prst="line">
            <a:avLst/>
          </a:prstGeom>
          <a:ln>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4"/>
          <p:cNvSpPr txBox="1">
            <a:spLocks/>
          </p:cNvSpPr>
          <p:nvPr/>
        </p:nvSpPr>
        <p:spPr>
          <a:xfrm>
            <a:off x="316508" y="3388678"/>
            <a:ext cx="7723453" cy="21392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latin typeface="Calibri" panose="020F0502020204030204" pitchFamily="34" charset="0"/>
              </a:rPr>
              <a:t>570 </a:t>
            </a:r>
            <a:r>
              <a:rPr lang="en-US" sz="3200" dirty="0" err="1" smtClean="0">
                <a:latin typeface="Calibri" panose="020F0502020204030204" pitchFamily="34" charset="0"/>
              </a:rPr>
              <a:t>lbs</a:t>
            </a:r>
            <a:r>
              <a:rPr lang="en-US" sz="3200" dirty="0" smtClean="0">
                <a:latin typeface="Calibri" panose="020F0502020204030204" pitchFamily="34" charset="0"/>
              </a:rPr>
              <a:t> per participating household annually</a:t>
            </a:r>
            <a:endParaRPr lang="en-US" sz="3200" dirty="0">
              <a:solidFill>
                <a:schemeClr val="tx1">
                  <a:lumMod val="65000"/>
                  <a:lumOff val="35000"/>
                </a:schemeClr>
              </a:solidFill>
              <a:latin typeface="Calibri" panose="020F0502020204030204" pitchFamily="34" charset="0"/>
            </a:endParaRPr>
          </a:p>
        </p:txBody>
      </p:sp>
      <p:sp>
        <p:nvSpPr>
          <p:cNvPr id="7" name="Content Placeholder 4"/>
          <p:cNvSpPr txBox="1">
            <a:spLocks/>
          </p:cNvSpPr>
          <p:nvPr/>
        </p:nvSpPr>
        <p:spPr>
          <a:xfrm>
            <a:off x="316510" y="2888437"/>
            <a:ext cx="2681300" cy="7623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solidFill>
                  <a:srgbClr val="5F8E8B"/>
                </a:solidFill>
                <a:latin typeface="Calibri" panose="020F0502020204030204" pitchFamily="34" charset="0"/>
              </a:rPr>
              <a:t>MEDIAN</a:t>
            </a:r>
          </a:p>
        </p:txBody>
      </p:sp>
      <p:cxnSp>
        <p:nvCxnSpPr>
          <p:cNvPr id="8" name="Straight Connector 7"/>
          <p:cNvCxnSpPr/>
          <p:nvPr/>
        </p:nvCxnSpPr>
        <p:spPr>
          <a:xfrm>
            <a:off x="369290" y="3410314"/>
            <a:ext cx="2115352" cy="0"/>
          </a:xfrm>
          <a:prstGeom prst="line">
            <a:avLst/>
          </a:prstGeom>
          <a:ln>
            <a:solidFill>
              <a:srgbClr val="A6A6A6"/>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61216" y="2551362"/>
            <a:ext cx="7678746" cy="0"/>
          </a:xfrm>
          <a:prstGeom prst="line">
            <a:avLst/>
          </a:prstGeom>
          <a:ln>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70766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152511" y="1070438"/>
            <a:ext cx="3474298" cy="3474300"/>
          </a:xfrm>
          <a:prstGeom prst="ellipse">
            <a:avLst/>
          </a:prstGeom>
          <a:solidFill>
            <a:srgbClr val="9AB67A"/>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r>
              <a:rPr lang="en-US" sz="2400" dirty="0" smtClean="0">
                <a:latin typeface="Calibri" panose="020F0502020204030204" pitchFamily="34" charset="0"/>
                <a:cs typeface="Proxima Nova Cond Regular"/>
              </a:rPr>
              <a:t>LARGE</a:t>
            </a:r>
          </a:p>
          <a:p>
            <a:pPr algn="ctr">
              <a:lnSpc>
                <a:spcPct val="80000"/>
              </a:lnSpc>
            </a:pPr>
            <a:r>
              <a:rPr lang="en-US" sz="2400" dirty="0" smtClean="0">
                <a:latin typeface="Calibri" panose="020F0502020204030204" pitchFamily="34" charset="0"/>
                <a:cs typeface="Proxima Nova Cond Regular"/>
              </a:rPr>
              <a:t>SUBURBAN </a:t>
            </a:r>
          </a:p>
          <a:p>
            <a:pPr algn="ctr">
              <a:lnSpc>
                <a:spcPct val="80000"/>
              </a:lnSpc>
            </a:pPr>
            <a:r>
              <a:rPr lang="en-US" sz="3600" dirty="0" smtClean="0">
                <a:latin typeface="Calibri" panose="020F0502020204030204" pitchFamily="34" charset="0"/>
                <a:cs typeface="Proxima Nova Cond Regular"/>
              </a:rPr>
              <a:t>WITH CARTS</a:t>
            </a:r>
            <a:endParaRPr lang="en-US" sz="3200" b="1" dirty="0" smtClean="0">
              <a:latin typeface="Calibri" panose="020F0502020204030204" pitchFamily="34" charset="0"/>
              <a:cs typeface="Proxima Nova Cond Regular"/>
            </a:endParaRPr>
          </a:p>
          <a:p>
            <a:pPr algn="ctr">
              <a:lnSpc>
                <a:spcPct val="80000"/>
              </a:lnSpc>
            </a:pPr>
            <a:r>
              <a:rPr lang="en-US" sz="4800" b="1" dirty="0" smtClean="0">
                <a:latin typeface="Calibri" panose="020F0502020204030204" pitchFamily="34" charset="0"/>
                <a:cs typeface="Proxima Nova Cond Regular"/>
              </a:rPr>
              <a:t>720 LB </a:t>
            </a:r>
            <a:endParaRPr lang="en-US" sz="3600" b="1" dirty="0">
              <a:latin typeface="Calibri" panose="020F0502020204030204" pitchFamily="34" charset="0"/>
              <a:cs typeface="Proxima Nova Cond Regular"/>
            </a:endParaRPr>
          </a:p>
          <a:p>
            <a:pPr algn="ctr">
              <a:lnSpc>
                <a:spcPct val="80000"/>
              </a:lnSpc>
            </a:pPr>
            <a:r>
              <a:rPr lang="en-US" sz="2400" dirty="0" smtClean="0">
                <a:latin typeface="Calibri" panose="020F0502020204030204" pitchFamily="34" charset="0"/>
                <a:cs typeface="Proxima Nova Cond Regular"/>
              </a:rPr>
              <a:t>Per Participant</a:t>
            </a:r>
          </a:p>
          <a:p>
            <a:pPr algn="ctr">
              <a:lnSpc>
                <a:spcPct val="80000"/>
              </a:lnSpc>
            </a:pPr>
            <a:endParaRPr lang="en-US" sz="1100" dirty="0" smtClean="0">
              <a:latin typeface="Calibri" panose="020F0502020204030204" pitchFamily="34" charset="0"/>
              <a:cs typeface="Proxima Nova Cond Regular"/>
            </a:endParaRPr>
          </a:p>
          <a:p>
            <a:pPr algn="ctr">
              <a:lnSpc>
                <a:spcPct val="80000"/>
              </a:lnSpc>
            </a:pPr>
            <a:r>
              <a:rPr lang="en-US" sz="3600" b="1" dirty="0" smtClean="0">
                <a:latin typeface="Calibri" panose="020F0502020204030204" pitchFamily="34" charset="0"/>
                <a:cs typeface="Proxima Nova Cond Regular"/>
              </a:rPr>
              <a:t>75%</a:t>
            </a:r>
            <a:r>
              <a:rPr lang="en-US" sz="2800" b="1" dirty="0" smtClean="0">
                <a:latin typeface="Calibri" panose="020F0502020204030204" pitchFamily="34" charset="0"/>
                <a:cs typeface="Proxima Nova Cond Regular"/>
              </a:rPr>
              <a:t> </a:t>
            </a:r>
            <a:r>
              <a:rPr lang="en-US" sz="2800" dirty="0" smtClean="0">
                <a:latin typeface="Calibri" panose="020F0502020204030204" pitchFamily="34" charset="0"/>
                <a:cs typeface="Proxima Nova Cond Regular"/>
              </a:rPr>
              <a:t>Participation</a:t>
            </a:r>
          </a:p>
        </p:txBody>
      </p:sp>
      <p:sp>
        <p:nvSpPr>
          <p:cNvPr id="10" name="Oval 9"/>
          <p:cNvSpPr/>
          <p:nvPr/>
        </p:nvSpPr>
        <p:spPr>
          <a:xfrm>
            <a:off x="3787132" y="2051913"/>
            <a:ext cx="2768214" cy="2768212"/>
          </a:xfrm>
          <a:prstGeom prst="ellipse">
            <a:avLst/>
          </a:prstGeom>
          <a:solidFill>
            <a:srgbClr val="9FBEBF"/>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lnSpc>
                <a:spcPct val="80000"/>
              </a:lnSpc>
            </a:pPr>
            <a:endParaRPr lang="en-US" sz="600" dirty="0">
              <a:latin typeface="Calibri" panose="020F0502020204030204" pitchFamily="34" charset="0"/>
              <a:cs typeface="Proxima Nova Cond Regular"/>
            </a:endParaRPr>
          </a:p>
          <a:p>
            <a:pPr algn="ctr">
              <a:lnSpc>
                <a:spcPct val="80000"/>
              </a:lnSpc>
            </a:pPr>
            <a:r>
              <a:rPr lang="en-US" sz="2800" dirty="0" smtClean="0">
                <a:latin typeface="Calibri" panose="020F0502020204030204" pitchFamily="34" charset="0"/>
                <a:cs typeface="Proxima Nova Cond Regular"/>
              </a:rPr>
              <a:t>HAVE BINS</a:t>
            </a:r>
            <a:endParaRPr lang="en-US" sz="2800" b="1" dirty="0" smtClean="0">
              <a:latin typeface="Calibri" panose="020F0502020204030204" pitchFamily="34" charset="0"/>
              <a:cs typeface="Proxima Nova Cond Regular"/>
            </a:endParaRPr>
          </a:p>
          <a:p>
            <a:pPr algn="ctr">
              <a:lnSpc>
                <a:spcPct val="80000"/>
              </a:lnSpc>
            </a:pPr>
            <a:r>
              <a:rPr lang="en-US" sz="4000" b="1" dirty="0" smtClean="0">
                <a:latin typeface="Calibri" panose="020F0502020204030204" pitchFamily="34" charset="0"/>
                <a:cs typeface="Proxima Nova Cond Regular"/>
              </a:rPr>
              <a:t>375 LB </a:t>
            </a:r>
          </a:p>
          <a:p>
            <a:pPr algn="ctr">
              <a:lnSpc>
                <a:spcPct val="80000"/>
              </a:lnSpc>
            </a:pPr>
            <a:r>
              <a:rPr lang="en-US" sz="2400" dirty="0" smtClean="0">
                <a:latin typeface="Calibri" panose="020F0502020204030204" pitchFamily="34" charset="0"/>
                <a:cs typeface="Proxima Nova Cond Regular"/>
              </a:rPr>
              <a:t>Per Participant</a:t>
            </a:r>
          </a:p>
          <a:p>
            <a:pPr algn="ctr">
              <a:lnSpc>
                <a:spcPct val="80000"/>
              </a:lnSpc>
            </a:pPr>
            <a:endParaRPr lang="en-US" sz="1000" b="1" dirty="0" smtClean="0">
              <a:latin typeface="Calibri" panose="020F0502020204030204" pitchFamily="34" charset="0"/>
              <a:cs typeface="Proxima Nova Cond Regular"/>
            </a:endParaRPr>
          </a:p>
          <a:p>
            <a:pPr algn="ctr">
              <a:lnSpc>
                <a:spcPct val="80000"/>
              </a:lnSpc>
            </a:pPr>
            <a:r>
              <a:rPr lang="en-US" sz="3200" b="1" dirty="0" smtClean="0">
                <a:latin typeface="Calibri" panose="020F0502020204030204" pitchFamily="34" charset="0"/>
                <a:cs typeface="Proxima Nova Cond Regular"/>
              </a:rPr>
              <a:t>75% </a:t>
            </a:r>
            <a:r>
              <a:rPr lang="en-US" sz="2400" dirty="0" smtClean="0">
                <a:latin typeface="Calibri" panose="020F0502020204030204" pitchFamily="34" charset="0"/>
                <a:cs typeface="Proxima Nova Cond Regular"/>
              </a:rPr>
              <a:t>Participation</a:t>
            </a:r>
          </a:p>
        </p:txBody>
      </p:sp>
      <p:sp>
        <p:nvSpPr>
          <p:cNvPr id="11" name="Oval 10"/>
          <p:cNvSpPr/>
          <p:nvPr/>
        </p:nvSpPr>
        <p:spPr>
          <a:xfrm>
            <a:off x="6045276" y="134846"/>
            <a:ext cx="2995694" cy="2995692"/>
          </a:xfrm>
          <a:prstGeom prst="ellipse">
            <a:avLst/>
          </a:prstGeom>
          <a:solidFill>
            <a:srgbClr val="807961"/>
          </a:solidFill>
          <a:ln>
            <a:no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lnSpc>
                <a:spcPct val="80000"/>
              </a:lnSpc>
            </a:pPr>
            <a:r>
              <a:rPr lang="en-US" sz="3200" dirty="0" smtClean="0">
                <a:latin typeface="Calibri" panose="020F0502020204030204" pitchFamily="34" charset="0"/>
                <a:cs typeface="Proxima Nova Cond Regular"/>
              </a:rPr>
              <a:t>DENSE URBAN </a:t>
            </a:r>
            <a:endParaRPr lang="en-US" sz="3200" b="1" dirty="0" smtClean="0">
              <a:latin typeface="Calibri" panose="020F0502020204030204" pitchFamily="34" charset="0"/>
              <a:cs typeface="Proxima Nova Cond Regular"/>
            </a:endParaRPr>
          </a:p>
          <a:p>
            <a:pPr algn="ctr">
              <a:lnSpc>
                <a:spcPct val="80000"/>
              </a:lnSpc>
            </a:pPr>
            <a:r>
              <a:rPr lang="en-US" sz="4400" b="1" dirty="0" smtClean="0">
                <a:latin typeface="Calibri" panose="020F0502020204030204" pitchFamily="34" charset="0"/>
                <a:cs typeface="Proxima Nova Cond Regular"/>
              </a:rPr>
              <a:t>540 LB </a:t>
            </a:r>
            <a:endParaRPr lang="en-US" sz="4000" b="1" dirty="0" smtClean="0">
              <a:latin typeface="Calibri" panose="020F0502020204030204" pitchFamily="34" charset="0"/>
              <a:cs typeface="Proxima Nova Cond Regular"/>
            </a:endParaRPr>
          </a:p>
          <a:p>
            <a:pPr algn="ctr">
              <a:lnSpc>
                <a:spcPct val="80000"/>
              </a:lnSpc>
            </a:pPr>
            <a:r>
              <a:rPr lang="en-US" sz="2400" dirty="0" smtClean="0">
                <a:latin typeface="Calibri" panose="020F0502020204030204" pitchFamily="34" charset="0"/>
                <a:cs typeface="Proxima Nova Cond Regular"/>
              </a:rPr>
              <a:t>Per Participant</a:t>
            </a:r>
          </a:p>
          <a:p>
            <a:pPr algn="ctr">
              <a:lnSpc>
                <a:spcPct val="80000"/>
              </a:lnSpc>
            </a:pPr>
            <a:endParaRPr lang="en-US" sz="1050" dirty="0" smtClean="0">
              <a:latin typeface="Calibri" panose="020F0502020204030204" pitchFamily="34" charset="0"/>
              <a:cs typeface="Proxima Nova Cond Regular"/>
            </a:endParaRPr>
          </a:p>
          <a:p>
            <a:pPr algn="ctr">
              <a:lnSpc>
                <a:spcPct val="80000"/>
              </a:lnSpc>
            </a:pPr>
            <a:r>
              <a:rPr lang="en-US" sz="2800" b="1" dirty="0" smtClean="0">
                <a:latin typeface="Calibri" panose="020F0502020204030204" pitchFamily="34" charset="0"/>
                <a:cs typeface="Proxima Nova Cond Regular"/>
              </a:rPr>
              <a:t>50% </a:t>
            </a:r>
            <a:r>
              <a:rPr lang="en-US" sz="2800" dirty="0" smtClean="0">
                <a:latin typeface="Calibri" panose="020F0502020204030204" pitchFamily="34" charset="0"/>
                <a:cs typeface="Proxima Nova Cond Regular"/>
              </a:rPr>
              <a:t>Participation</a:t>
            </a:r>
          </a:p>
        </p:txBody>
      </p:sp>
      <p:sp>
        <p:nvSpPr>
          <p:cNvPr id="12" name="Title 1"/>
          <p:cNvSpPr txBox="1">
            <a:spLocks/>
          </p:cNvSpPr>
          <p:nvPr/>
        </p:nvSpPr>
        <p:spPr>
          <a:xfrm>
            <a:off x="413926" y="189178"/>
            <a:ext cx="5563611" cy="13536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Proxima Nova Rg" panose="02000506030000020004" pitchFamily="50" charset="0"/>
                <a:ea typeface="+mj-ea"/>
                <a:cs typeface="+mj-cs"/>
              </a:defRPr>
            </a:lvl1pPr>
          </a:lstStyle>
          <a:p>
            <a:r>
              <a:rPr lang="en-US" sz="3600" dirty="0" smtClean="0">
                <a:latin typeface="Calibri" panose="020F0502020204030204" pitchFamily="34" charset="0"/>
                <a:cs typeface="Proxima Nova Cond Regular"/>
              </a:rPr>
              <a:t>PARTICIPATION PROFILES</a:t>
            </a:r>
          </a:p>
          <a:p>
            <a:endParaRPr lang="en-US" sz="3600" dirty="0">
              <a:latin typeface="Calibri" panose="020F0502020204030204" pitchFamily="34" charset="0"/>
              <a:cs typeface="Proxima Nova Cond Regular"/>
            </a:endParaRPr>
          </a:p>
        </p:txBody>
      </p:sp>
      <p:cxnSp>
        <p:nvCxnSpPr>
          <p:cNvPr id="13" name="Straight Connector 12"/>
          <p:cNvCxnSpPr/>
          <p:nvPr/>
        </p:nvCxnSpPr>
        <p:spPr>
          <a:xfrm flipH="1">
            <a:off x="432743" y="968963"/>
            <a:ext cx="4612624" cy="0"/>
          </a:xfrm>
          <a:prstGeom prst="line">
            <a:avLst/>
          </a:prstGeom>
          <a:ln>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15606" y="352671"/>
            <a:ext cx="597358" cy="605790"/>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4800" b="1" kern="1200" spc="-90" baseline="0">
                <a:solidFill>
                  <a:srgbClr val="00B0F0"/>
                </a:solidFill>
                <a:latin typeface="+mj-lt"/>
                <a:ea typeface="+mj-ea"/>
                <a:cs typeface="+mj-cs"/>
              </a:defRPr>
            </a:lvl1pPr>
          </a:lstStyle>
          <a:p>
            <a:pPr algn="ctr"/>
            <a:r>
              <a:rPr lang="en-US" sz="6000" b="0" dirty="0" smtClean="0">
                <a:solidFill>
                  <a:srgbClr val="5F8E8B"/>
                </a:solidFill>
              </a:rPr>
              <a:t>*</a:t>
            </a:r>
            <a:endParaRPr lang="en-US" sz="6000" b="0" dirty="0">
              <a:solidFill>
                <a:srgbClr val="5F8E8B"/>
              </a:solidFill>
            </a:endParaRPr>
          </a:p>
        </p:txBody>
      </p:sp>
    </p:spTree>
    <p:extLst>
      <p:ext uri="{BB962C8B-B14F-4D97-AF65-F5344CB8AC3E}">
        <p14:creationId xmlns:p14="http://schemas.microsoft.com/office/powerpoint/2010/main" val="27786179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13925" y="1503202"/>
            <a:ext cx="8207561" cy="26478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t>Boosting participation in urban areas</a:t>
            </a:r>
          </a:p>
          <a:p>
            <a:pPr marL="0" indent="0">
              <a:buNone/>
            </a:pPr>
            <a:endParaRPr lang="en-US" sz="3600" dirty="0" smtClean="0"/>
          </a:p>
          <a:p>
            <a:pPr marL="0" indent="0">
              <a:buNone/>
            </a:pPr>
            <a:r>
              <a:rPr lang="en-US" sz="3600" dirty="0" smtClean="0"/>
              <a:t>Increasing </a:t>
            </a:r>
            <a:r>
              <a:rPr lang="en-US" sz="3600" dirty="0"/>
              <a:t>availability of carts</a:t>
            </a:r>
          </a:p>
        </p:txBody>
      </p:sp>
      <p:sp>
        <p:nvSpPr>
          <p:cNvPr id="6" name="Title 1"/>
          <p:cNvSpPr txBox="1">
            <a:spLocks/>
          </p:cNvSpPr>
          <p:nvPr/>
        </p:nvSpPr>
        <p:spPr>
          <a:xfrm>
            <a:off x="413926" y="189178"/>
            <a:ext cx="5563611" cy="13536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Proxima Nova Rg" panose="02000506030000020004" pitchFamily="50" charset="0"/>
                <a:ea typeface="+mj-ea"/>
                <a:cs typeface="+mj-cs"/>
              </a:defRPr>
            </a:lvl1pPr>
          </a:lstStyle>
          <a:p>
            <a:r>
              <a:rPr lang="en-US" sz="3600" dirty="0" smtClean="0">
                <a:latin typeface="Proxima Nova Cn Rg" panose="02000506030000020004" pitchFamily="50" charset="0"/>
                <a:cs typeface="Proxima Nova Cond Regular"/>
              </a:rPr>
              <a:t>PARTICIPATION GAPS</a:t>
            </a:r>
          </a:p>
          <a:p>
            <a:endParaRPr lang="en-US" sz="3600" dirty="0">
              <a:latin typeface="Proxima Nova Cn Rg" panose="02000506030000020004" pitchFamily="50" charset="0"/>
              <a:cs typeface="Proxima Nova Cond Regular"/>
            </a:endParaRPr>
          </a:p>
        </p:txBody>
      </p:sp>
      <p:cxnSp>
        <p:nvCxnSpPr>
          <p:cNvPr id="7" name="Straight Connector 6"/>
          <p:cNvCxnSpPr/>
          <p:nvPr/>
        </p:nvCxnSpPr>
        <p:spPr>
          <a:xfrm flipH="1">
            <a:off x="432742" y="968963"/>
            <a:ext cx="4169845" cy="0"/>
          </a:xfrm>
          <a:prstGeom prst="line">
            <a:avLst/>
          </a:prstGeom>
          <a:ln>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8" name="Title 1"/>
          <p:cNvSpPr txBox="1">
            <a:spLocks/>
          </p:cNvSpPr>
          <p:nvPr/>
        </p:nvSpPr>
        <p:spPr>
          <a:xfrm>
            <a:off x="15606" y="352671"/>
            <a:ext cx="597358" cy="605790"/>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4800" b="1" kern="1200" spc="-90" baseline="0">
                <a:solidFill>
                  <a:srgbClr val="00B0F0"/>
                </a:solidFill>
                <a:latin typeface="+mj-lt"/>
                <a:ea typeface="+mj-ea"/>
                <a:cs typeface="+mj-cs"/>
              </a:defRPr>
            </a:lvl1pPr>
          </a:lstStyle>
          <a:p>
            <a:pPr algn="ctr"/>
            <a:r>
              <a:rPr lang="en-US" sz="6000" b="0" dirty="0" smtClean="0">
                <a:solidFill>
                  <a:srgbClr val="5F8E8B"/>
                </a:solidFill>
              </a:rPr>
              <a:t>*</a:t>
            </a:r>
            <a:endParaRPr lang="en-US" sz="6000" b="0" dirty="0">
              <a:solidFill>
                <a:srgbClr val="5F8E8B"/>
              </a:solidFill>
            </a:endParaRPr>
          </a:p>
        </p:txBody>
      </p:sp>
    </p:spTree>
    <p:extLst>
      <p:ext uri="{BB962C8B-B14F-4D97-AF65-F5344CB8AC3E}">
        <p14:creationId xmlns:p14="http://schemas.microsoft.com/office/powerpoint/2010/main" val="4039926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656213"/>
            <a:ext cx="9144000" cy="2487287"/>
          </a:xfrm>
          <a:prstGeom prst="rect">
            <a:avLst/>
          </a:prstGeom>
          <a:solidFill>
            <a:srgbClr val="5F8E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221147" y="265085"/>
            <a:ext cx="4686300" cy="1701800"/>
          </a:xfrm>
          <a:prstGeom prst="rect">
            <a:avLst/>
          </a:prstGeom>
        </p:spPr>
      </p:pic>
      <p:sp>
        <p:nvSpPr>
          <p:cNvPr id="8" name="Title 1"/>
          <p:cNvSpPr txBox="1">
            <a:spLocks/>
          </p:cNvSpPr>
          <p:nvPr/>
        </p:nvSpPr>
        <p:spPr>
          <a:xfrm>
            <a:off x="1176876" y="2475900"/>
            <a:ext cx="8223506" cy="266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Proxima Nova Rg" panose="02000506030000020004" pitchFamily="50" charset="0"/>
                <a:ea typeface="+mj-ea"/>
                <a:cs typeface="+mj-cs"/>
              </a:defRPr>
            </a:lvl1pPr>
          </a:lstStyle>
          <a:p>
            <a:r>
              <a:rPr lang="en-US" sz="6600" dirty="0" smtClean="0">
                <a:solidFill>
                  <a:schemeClr val="bg1"/>
                </a:solidFill>
                <a:latin typeface="Calibri" panose="020F0502020204030204" pitchFamily="34" charset="0"/>
                <a:cs typeface="Proxima Nova Cond Regular"/>
              </a:rPr>
              <a:t>RECYCLING RATE</a:t>
            </a:r>
            <a:endParaRPr lang="en-US" sz="6600" dirty="0">
              <a:solidFill>
                <a:schemeClr val="bg1"/>
              </a:solidFill>
              <a:latin typeface="Calibri" panose="020F0502020204030204" pitchFamily="34" charset="0"/>
              <a:cs typeface="Proxima Nova Cond Regular"/>
            </a:endParaRPr>
          </a:p>
        </p:txBody>
      </p:sp>
      <p:sp>
        <p:nvSpPr>
          <p:cNvPr id="9" name="Title 1"/>
          <p:cNvSpPr txBox="1">
            <a:spLocks/>
          </p:cNvSpPr>
          <p:nvPr/>
        </p:nvSpPr>
        <p:spPr>
          <a:xfrm>
            <a:off x="787778" y="3381856"/>
            <a:ext cx="597358" cy="605790"/>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4800" b="1" kern="1200" spc="-90" baseline="0">
                <a:solidFill>
                  <a:srgbClr val="00B0F0"/>
                </a:solidFill>
                <a:latin typeface="+mj-lt"/>
                <a:ea typeface="+mj-ea"/>
                <a:cs typeface="+mj-cs"/>
              </a:defRPr>
            </a:lvl1pPr>
          </a:lstStyle>
          <a:p>
            <a:pPr algn="ctr"/>
            <a:r>
              <a:rPr lang="en-US" sz="7000" b="0" dirty="0" smtClean="0">
                <a:solidFill>
                  <a:srgbClr val="404040"/>
                </a:solidFill>
              </a:rPr>
              <a:t>*</a:t>
            </a:r>
            <a:endParaRPr lang="en-US" sz="7000" b="0" dirty="0">
              <a:solidFill>
                <a:srgbClr val="404040"/>
              </a:solidFill>
            </a:endParaRPr>
          </a:p>
        </p:txBody>
      </p:sp>
    </p:spTree>
    <p:extLst>
      <p:ext uri="{BB962C8B-B14F-4D97-AF65-F5344CB8AC3E}">
        <p14:creationId xmlns:p14="http://schemas.microsoft.com/office/powerpoint/2010/main" val="16522073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532564" y="483312"/>
            <a:ext cx="2052993" cy="792996"/>
          </a:xfrm>
          <a:prstGeom prst="rect">
            <a:avLst/>
          </a:prstGeom>
        </p:spPr>
      </p:pic>
      <p:pic>
        <p:nvPicPr>
          <p:cNvPr id="10" name="Picture 9"/>
          <p:cNvPicPr>
            <a:picLocks noChangeAspect="1"/>
          </p:cNvPicPr>
          <p:nvPr/>
        </p:nvPicPr>
        <p:blipFill>
          <a:blip r:embed="rId4"/>
          <a:stretch>
            <a:fillRect/>
          </a:stretch>
        </p:blipFill>
        <p:spPr>
          <a:xfrm>
            <a:off x="3493989" y="492617"/>
            <a:ext cx="2156023" cy="815938"/>
          </a:xfrm>
          <a:prstGeom prst="rect">
            <a:avLst/>
          </a:prstGeom>
        </p:spPr>
      </p:pic>
      <p:pic>
        <p:nvPicPr>
          <p:cNvPr id="11" name="Picture 10"/>
          <p:cNvPicPr>
            <a:picLocks noChangeAspect="1"/>
          </p:cNvPicPr>
          <p:nvPr/>
        </p:nvPicPr>
        <p:blipFill>
          <a:blip r:embed="rId5"/>
          <a:stretch>
            <a:fillRect/>
          </a:stretch>
        </p:blipFill>
        <p:spPr>
          <a:xfrm>
            <a:off x="6850784" y="493865"/>
            <a:ext cx="1563954" cy="813765"/>
          </a:xfrm>
          <a:prstGeom prst="rect">
            <a:avLst/>
          </a:prstGeom>
        </p:spPr>
      </p:pic>
      <p:cxnSp>
        <p:nvCxnSpPr>
          <p:cNvPr id="25" name="Straight Connector 24"/>
          <p:cNvCxnSpPr/>
          <p:nvPr/>
        </p:nvCxnSpPr>
        <p:spPr>
          <a:xfrm>
            <a:off x="526107" y="1663454"/>
            <a:ext cx="8091787" cy="0"/>
          </a:xfrm>
          <a:prstGeom prst="line">
            <a:avLst/>
          </a:prstGeom>
          <a:ln>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pic>
        <p:nvPicPr>
          <p:cNvPr id="28" name="Picture 27"/>
          <p:cNvPicPr>
            <a:picLocks noChangeAspect="1"/>
          </p:cNvPicPr>
          <p:nvPr/>
        </p:nvPicPr>
        <p:blipFill>
          <a:blip r:embed="rId6"/>
          <a:stretch>
            <a:fillRect/>
          </a:stretch>
        </p:blipFill>
        <p:spPr>
          <a:xfrm>
            <a:off x="946150" y="2307848"/>
            <a:ext cx="7251700" cy="2146300"/>
          </a:xfrm>
          <a:prstGeom prst="rect">
            <a:avLst/>
          </a:prstGeom>
        </p:spPr>
      </p:pic>
    </p:spTree>
    <p:extLst>
      <p:ext uri="{BB962C8B-B14F-4D97-AF65-F5344CB8AC3E}">
        <p14:creationId xmlns:p14="http://schemas.microsoft.com/office/powerpoint/2010/main" val="34440546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656213"/>
            <a:ext cx="9144000" cy="2487287"/>
          </a:xfrm>
          <a:prstGeom prst="rect">
            <a:avLst/>
          </a:prstGeom>
          <a:solidFill>
            <a:srgbClr val="5F8E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2399912"/>
            <a:ext cx="7886700" cy="2832135"/>
          </a:xfrm>
        </p:spPr>
        <p:txBody>
          <a:bodyPr>
            <a:normAutofit/>
          </a:bodyPr>
          <a:lstStyle/>
          <a:p>
            <a:pPr algn="ctr"/>
            <a:r>
              <a:rPr lang="en-US" sz="5400" dirty="0" smtClean="0">
                <a:solidFill>
                  <a:schemeClr val="bg1"/>
                </a:solidFill>
              </a:rPr>
              <a:t>What gets recycled?</a:t>
            </a:r>
            <a:endParaRPr lang="en-US" sz="5400" dirty="0">
              <a:solidFill>
                <a:schemeClr val="bg1"/>
              </a:solidFill>
            </a:endParaRPr>
          </a:p>
        </p:txBody>
      </p:sp>
      <p:pic>
        <p:nvPicPr>
          <p:cNvPr id="6" name="Picture 5"/>
          <p:cNvPicPr>
            <a:picLocks noChangeAspect="1"/>
          </p:cNvPicPr>
          <p:nvPr/>
        </p:nvPicPr>
        <p:blipFill>
          <a:blip r:embed="rId3"/>
          <a:stretch>
            <a:fillRect/>
          </a:stretch>
        </p:blipFill>
        <p:spPr>
          <a:xfrm>
            <a:off x="221147" y="265085"/>
            <a:ext cx="4686300" cy="1701800"/>
          </a:xfrm>
          <a:prstGeom prst="rect">
            <a:avLst/>
          </a:prstGeom>
        </p:spPr>
      </p:pic>
    </p:spTree>
    <p:extLst>
      <p:ext uri="{BB962C8B-B14F-4D97-AF65-F5344CB8AC3E}">
        <p14:creationId xmlns:p14="http://schemas.microsoft.com/office/powerpoint/2010/main" val="36134075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798055199"/>
              </p:ext>
            </p:extLst>
          </p:nvPr>
        </p:nvGraphicFramePr>
        <p:xfrm>
          <a:off x="413926" y="1143001"/>
          <a:ext cx="7674798" cy="3708399"/>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413926" y="189178"/>
            <a:ext cx="7742557" cy="13536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Proxima Nova Rg" panose="02000506030000020004" pitchFamily="50" charset="0"/>
                <a:ea typeface="+mj-ea"/>
                <a:cs typeface="+mj-cs"/>
              </a:defRPr>
            </a:lvl1pPr>
          </a:lstStyle>
          <a:p>
            <a:r>
              <a:rPr lang="en-US" sz="3600" dirty="0" smtClean="0">
                <a:latin typeface="Calibri" panose="020F0502020204030204" pitchFamily="34" charset="0"/>
                <a:cs typeface="Proxima Nova Cond Regular"/>
              </a:rPr>
              <a:t>RECYCLING STREAM COMPOSITION</a:t>
            </a:r>
          </a:p>
          <a:p>
            <a:endParaRPr lang="en-US" sz="3600" dirty="0">
              <a:latin typeface="Calibri" panose="020F0502020204030204" pitchFamily="34" charset="0"/>
              <a:cs typeface="Proxima Nova Cond Regular"/>
            </a:endParaRPr>
          </a:p>
        </p:txBody>
      </p:sp>
      <p:cxnSp>
        <p:nvCxnSpPr>
          <p:cNvPr id="7" name="Straight Connector 6"/>
          <p:cNvCxnSpPr/>
          <p:nvPr/>
        </p:nvCxnSpPr>
        <p:spPr>
          <a:xfrm flipH="1">
            <a:off x="432743" y="968963"/>
            <a:ext cx="6325486" cy="0"/>
          </a:xfrm>
          <a:prstGeom prst="line">
            <a:avLst/>
          </a:prstGeom>
          <a:ln>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8" name="Title 1"/>
          <p:cNvSpPr txBox="1">
            <a:spLocks/>
          </p:cNvSpPr>
          <p:nvPr/>
        </p:nvSpPr>
        <p:spPr>
          <a:xfrm>
            <a:off x="15606" y="352671"/>
            <a:ext cx="597358" cy="605790"/>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4800" b="1" kern="1200" spc="-90" baseline="0">
                <a:solidFill>
                  <a:srgbClr val="00B0F0"/>
                </a:solidFill>
                <a:latin typeface="+mj-lt"/>
                <a:ea typeface="+mj-ea"/>
                <a:cs typeface="+mj-cs"/>
              </a:defRPr>
            </a:lvl1pPr>
          </a:lstStyle>
          <a:p>
            <a:pPr algn="ctr"/>
            <a:r>
              <a:rPr lang="en-US" sz="6000" b="0" dirty="0" smtClean="0">
                <a:solidFill>
                  <a:schemeClr val="tx1">
                    <a:lumMod val="75000"/>
                    <a:lumOff val="25000"/>
                  </a:schemeClr>
                </a:solidFill>
                <a:latin typeface="Calibri" panose="020F0502020204030204" pitchFamily="34" charset="0"/>
              </a:rPr>
              <a:t>*</a:t>
            </a:r>
            <a:endParaRPr lang="en-US" sz="6000" b="0" dirty="0">
              <a:solidFill>
                <a:schemeClr val="tx1">
                  <a:lumMod val="75000"/>
                  <a:lumOff val="25000"/>
                </a:schemeClr>
              </a:solidFill>
              <a:latin typeface="Calibri" panose="020F0502020204030204" pitchFamily="34" charset="0"/>
            </a:endParaRPr>
          </a:p>
        </p:txBody>
      </p:sp>
      <p:sp>
        <p:nvSpPr>
          <p:cNvPr id="9" name="TextBox 1"/>
          <p:cNvSpPr txBox="1"/>
          <p:nvPr/>
        </p:nvSpPr>
        <p:spPr>
          <a:xfrm>
            <a:off x="3234078" y="2398229"/>
            <a:ext cx="2332567" cy="1055267"/>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4800" dirty="0" smtClean="0">
                <a:solidFill>
                  <a:schemeClr val="tx1">
                    <a:lumMod val="75000"/>
                    <a:lumOff val="25000"/>
                  </a:schemeClr>
                </a:solidFill>
                <a:latin typeface="Calibri" panose="020F0502020204030204" pitchFamily="34" charset="0"/>
                <a:cs typeface="Proxima Nova Regular"/>
              </a:rPr>
              <a:t>1.4M </a:t>
            </a:r>
            <a:endParaRPr lang="en-US" sz="3600" dirty="0" smtClean="0">
              <a:solidFill>
                <a:schemeClr val="tx1">
                  <a:lumMod val="75000"/>
                  <a:lumOff val="25000"/>
                </a:schemeClr>
              </a:solidFill>
              <a:latin typeface="Calibri" panose="020F0502020204030204" pitchFamily="34" charset="0"/>
              <a:cs typeface="Proxima Nova Regular"/>
            </a:endParaRPr>
          </a:p>
          <a:p>
            <a:pPr algn="ctr"/>
            <a:r>
              <a:rPr lang="en-US" sz="3600" dirty="0" smtClean="0">
                <a:solidFill>
                  <a:schemeClr val="tx1">
                    <a:lumMod val="75000"/>
                    <a:lumOff val="25000"/>
                  </a:schemeClr>
                </a:solidFill>
                <a:latin typeface="Calibri" panose="020F0502020204030204" pitchFamily="34" charset="0"/>
                <a:cs typeface="Proxima Nova Regular"/>
              </a:rPr>
              <a:t>Tons</a:t>
            </a:r>
            <a:endParaRPr lang="en-US" sz="3600" dirty="0">
              <a:solidFill>
                <a:schemeClr val="tx1">
                  <a:lumMod val="75000"/>
                  <a:lumOff val="25000"/>
                </a:schemeClr>
              </a:solidFill>
              <a:latin typeface="Calibri" panose="020F0502020204030204" pitchFamily="34" charset="0"/>
              <a:cs typeface="Proxima Nova Regular"/>
            </a:endParaRPr>
          </a:p>
        </p:txBody>
      </p:sp>
    </p:spTree>
    <p:extLst>
      <p:ext uri="{BB962C8B-B14F-4D97-AF65-F5344CB8AC3E}">
        <p14:creationId xmlns:p14="http://schemas.microsoft.com/office/powerpoint/2010/main" val="31722364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18031997"/>
              </p:ext>
            </p:extLst>
          </p:nvPr>
        </p:nvGraphicFramePr>
        <p:xfrm>
          <a:off x="198086" y="1083455"/>
          <a:ext cx="8214743" cy="3774619"/>
        </p:xfrm>
        <a:graphic>
          <a:graphicData uri="http://schemas.openxmlformats.org/drawingml/2006/chart">
            <c:chart xmlns:c="http://schemas.openxmlformats.org/drawingml/2006/chart" xmlns:r="http://schemas.openxmlformats.org/officeDocument/2006/relationships" r:id="rId3"/>
          </a:graphicData>
        </a:graphic>
      </p:graphicFrame>
      <p:sp>
        <p:nvSpPr>
          <p:cNvPr id="5" name="Oval 4"/>
          <p:cNvSpPr/>
          <p:nvPr/>
        </p:nvSpPr>
        <p:spPr>
          <a:xfrm>
            <a:off x="3297550" y="1805559"/>
            <a:ext cx="2260510" cy="226051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 name="TextBox 1"/>
          <p:cNvSpPr txBox="1"/>
          <p:nvPr/>
        </p:nvSpPr>
        <p:spPr>
          <a:xfrm>
            <a:off x="3234078" y="2398229"/>
            <a:ext cx="2332567" cy="1055267"/>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4800" dirty="0" smtClean="0">
                <a:solidFill>
                  <a:schemeClr val="tx1">
                    <a:lumMod val="75000"/>
                    <a:lumOff val="25000"/>
                  </a:schemeClr>
                </a:solidFill>
                <a:latin typeface="Calibri" panose="020F0502020204030204" pitchFamily="34" charset="0"/>
                <a:cs typeface="Proxima Nova Regular"/>
              </a:rPr>
              <a:t>1.4M </a:t>
            </a:r>
            <a:endParaRPr lang="en-US" sz="3600" dirty="0" smtClean="0">
              <a:solidFill>
                <a:schemeClr val="tx1">
                  <a:lumMod val="75000"/>
                  <a:lumOff val="25000"/>
                </a:schemeClr>
              </a:solidFill>
              <a:latin typeface="Calibri" panose="020F0502020204030204" pitchFamily="34" charset="0"/>
              <a:cs typeface="Proxima Nova Regular"/>
            </a:endParaRPr>
          </a:p>
          <a:p>
            <a:pPr algn="ctr"/>
            <a:r>
              <a:rPr lang="en-US" sz="3600" dirty="0" smtClean="0">
                <a:solidFill>
                  <a:schemeClr val="tx1">
                    <a:lumMod val="75000"/>
                    <a:lumOff val="25000"/>
                  </a:schemeClr>
                </a:solidFill>
                <a:latin typeface="Calibri" panose="020F0502020204030204" pitchFamily="34" charset="0"/>
                <a:cs typeface="Proxima Nova Regular"/>
              </a:rPr>
              <a:t>Tons</a:t>
            </a:r>
            <a:endParaRPr lang="en-US" sz="3600" dirty="0">
              <a:solidFill>
                <a:schemeClr val="tx1">
                  <a:lumMod val="75000"/>
                  <a:lumOff val="25000"/>
                </a:schemeClr>
              </a:solidFill>
              <a:latin typeface="Calibri" panose="020F0502020204030204" pitchFamily="34" charset="0"/>
              <a:cs typeface="Proxima Nova Regular"/>
            </a:endParaRPr>
          </a:p>
        </p:txBody>
      </p:sp>
      <p:sp>
        <p:nvSpPr>
          <p:cNvPr id="7" name="Title 1"/>
          <p:cNvSpPr txBox="1">
            <a:spLocks/>
          </p:cNvSpPr>
          <p:nvPr/>
        </p:nvSpPr>
        <p:spPr>
          <a:xfrm>
            <a:off x="413926" y="189178"/>
            <a:ext cx="7742557" cy="13536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Proxima Nova Rg" panose="02000506030000020004" pitchFamily="50" charset="0"/>
                <a:ea typeface="+mj-ea"/>
                <a:cs typeface="+mj-cs"/>
              </a:defRPr>
            </a:lvl1pPr>
          </a:lstStyle>
          <a:p>
            <a:r>
              <a:rPr lang="en-US" sz="3600" dirty="0" smtClean="0">
                <a:latin typeface="Calibri" panose="020F0502020204030204" pitchFamily="34" charset="0"/>
                <a:cs typeface="Proxima Nova Cond Regular"/>
              </a:rPr>
              <a:t>RECYCLING STREAM COMPOSITION</a:t>
            </a:r>
          </a:p>
          <a:p>
            <a:endParaRPr lang="en-US" sz="3600" dirty="0">
              <a:latin typeface="Calibri" panose="020F0502020204030204" pitchFamily="34" charset="0"/>
              <a:cs typeface="Proxima Nova Cond Regular"/>
            </a:endParaRPr>
          </a:p>
        </p:txBody>
      </p:sp>
      <p:cxnSp>
        <p:nvCxnSpPr>
          <p:cNvPr id="8" name="Straight Connector 7"/>
          <p:cNvCxnSpPr/>
          <p:nvPr/>
        </p:nvCxnSpPr>
        <p:spPr>
          <a:xfrm flipH="1">
            <a:off x="432743" y="968963"/>
            <a:ext cx="6325486" cy="0"/>
          </a:xfrm>
          <a:prstGeom prst="line">
            <a:avLst/>
          </a:prstGeom>
          <a:ln>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9" name="Title 1"/>
          <p:cNvSpPr txBox="1">
            <a:spLocks/>
          </p:cNvSpPr>
          <p:nvPr/>
        </p:nvSpPr>
        <p:spPr>
          <a:xfrm>
            <a:off x="15606" y="352671"/>
            <a:ext cx="597358" cy="605790"/>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4800" b="1" kern="1200" spc="-90" baseline="0">
                <a:solidFill>
                  <a:srgbClr val="00B0F0"/>
                </a:solidFill>
                <a:latin typeface="+mj-lt"/>
                <a:ea typeface="+mj-ea"/>
                <a:cs typeface="+mj-cs"/>
              </a:defRPr>
            </a:lvl1pPr>
          </a:lstStyle>
          <a:p>
            <a:pPr algn="ctr"/>
            <a:r>
              <a:rPr lang="en-US" sz="6000" b="0" dirty="0" smtClean="0">
                <a:solidFill>
                  <a:srgbClr val="5F8E8B"/>
                </a:solidFill>
                <a:latin typeface="Calibri" panose="020F0502020204030204" pitchFamily="34" charset="0"/>
              </a:rPr>
              <a:t>*</a:t>
            </a:r>
            <a:endParaRPr lang="en-US" sz="6000" b="0" dirty="0">
              <a:solidFill>
                <a:srgbClr val="5F8E8B"/>
              </a:solidFill>
              <a:latin typeface="Calibri" panose="020F0502020204030204" pitchFamily="34" charset="0"/>
            </a:endParaRPr>
          </a:p>
        </p:txBody>
      </p:sp>
    </p:spTree>
    <p:extLst>
      <p:ext uri="{BB962C8B-B14F-4D97-AF65-F5344CB8AC3E}">
        <p14:creationId xmlns:p14="http://schemas.microsoft.com/office/powerpoint/2010/main" val="35601346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4111646951"/>
              </p:ext>
            </p:extLst>
          </p:nvPr>
        </p:nvGraphicFramePr>
        <p:xfrm>
          <a:off x="2005781" y="1111044"/>
          <a:ext cx="6509568" cy="3818143"/>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413926" y="189178"/>
            <a:ext cx="5563611" cy="13536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Proxima Nova Rg" panose="02000506030000020004" pitchFamily="50" charset="0"/>
                <a:ea typeface="+mj-ea"/>
                <a:cs typeface="+mj-cs"/>
              </a:defRPr>
            </a:lvl1pPr>
          </a:lstStyle>
          <a:p>
            <a:r>
              <a:rPr lang="en-US" sz="3600" dirty="0" smtClean="0">
                <a:latin typeface="Calibri" panose="020F0502020204030204" pitchFamily="34" charset="0"/>
                <a:cs typeface="Proxima Nova Cond Regular"/>
              </a:rPr>
              <a:t>DISPOSAL IN MICHIGAN</a:t>
            </a:r>
          </a:p>
          <a:p>
            <a:endParaRPr lang="en-US" sz="3600" dirty="0">
              <a:latin typeface="Calibri" panose="020F0502020204030204" pitchFamily="34" charset="0"/>
              <a:cs typeface="Proxima Nova Cond Regular"/>
            </a:endParaRPr>
          </a:p>
        </p:txBody>
      </p:sp>
      <p:cxnSp>
        <p:nvCxnSpPr>
          <p:cNvPr id="6" name="Straight Connector 5"/>
          <p:cNvCxnSpPr/>
          <p:nvPr/>
        </p:nvCxnSpPr>
        <p:spPr>
          <a:xfrm flipH="1">
            <a:off x="432743" y="968963"/>
            <a:ext cx="4437843" cy="0"/>
          </a:xfrm>
          <a:prstGeom prst="line">
            <a:avLst/>
          </a:prstGeom>
          <a:ln>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7" name="Title 1"/>
          <p:cNvSpPr txBox="1">
            <a:spLocks/>
          </p:cNvSpPr>
          <p:nvPr/>
        </p:nvSpPr>
        <p:spPr>
          <a:xfrm>
            <a:off x="15606" y="352671"/>
            <a:ext cx="597358" cy="605790"/>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4800" b="1" kern="1200" spc="-90" baseline="0">
                <a:solidFill>
                  <a:srgbClr val="00B0F0"/>
                </a:solidFill>
                <a:latin typeface="+mj-lt"/>
                <a:ea typeface="+mj-ea"/>
                <a:cs typeface="+mj-cs"/>
              </a:defRPr>
            </a:lvl1pPr>
          </a:lstStyle>
          <a:p>
            <a:pPr algn="ctr"/>
            <a:r>
              <a:rPr lang="en-US" sz="6000" b="0" dirty="0" smtClean="0">
                <a:solidFill>
                  <a:srgbClr val="5F8E8B"/>
                </a:solidFill>
                <a:latin typeface="Calibri" panose="020F0502020204030204" pitchFamily="34" charset="0"/>
              </a:rPr>
              <a:t>*</a:t>
            </a:r>
            <a:endParaRPr lang="en-US" sz="6000" b="0" dirty="0">
              <a:solidFill>
                <a:srgbClr val="5F8E8B"/>
              </a:solidFill>
              <a:latin typeface="Calibri" panose="020F0502020204030204" pitchFamily="34" charset="0"/>
            </a:endParaRPr>
          </a:p>
        </p:txBody>
      </p:sp>
    </p:spTree>
    <p:extLst>
      <p:ext uri="{BB962C8B-B14F-4D97-AF65-F5344CB8AC3E}">
        <p14:creationId xmlns:p14="http://schemas.microsoft.com/office/powerpoint/2010/main" val="38815172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01041" y="1269856"/>
            <a:ext cx="4276328" cy="333191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alibri" panose="020F0502020204030204" pitchFamily="34" charset="0"/>
              <a:cs typeface="Proxima Nova Cond Regular"/>
            </a:endParaRPr>
          </a:p>
        </p:txBody>
      </p:sp>
      <p:sp>
        <p:nvSpPr>
          <p:cNvPr id="16" name="Rectangle 15"/>
          <p:cNvSpPr/>
          <p:nvPr/>
        </p:nvSpPr>
        <p:spPr>
          <a:xfrm>
            <a:off x="5499800" y="1258206"/>
            <a:ext cx="3157724" cy="333191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alibri" panose="020F0502020204030204" pitchFamily="34" charset="0"/>
              <a:cs typeface="Proxima Nova Cond Regular"/>
            </a:endParaRPr>
          </a:p>
        </p:txBody>
      </p:sp>
      <p:grpSp>
        <p:nvGrpSpPr>
          <p:cNvPr id="4" name="Group 3"/>
          <p:cNvGrpSpPr/>
          <p:nvPr/>
        </p:nvGrpSpPr>
        <p:grpSpPr>
          <a:xfrm>
            <a:off x="501041" y="1532584"/>
            <a:ext cx="4322938" cy="2797845"/>
            <a:chOff x="-56028" y="-371617"/>
            <a:chExt cx="2394681" cy="3738649"/>
          </a:xfrm>
        </p:grpSpPr>
        <p:cxnSp>
          <p:nvCxnSpPr>
            <p:cNvPr id="5" name="Straight Connector 4"/>
            <p:cNvCxnSpPr/>
            <p:nvPr/>
          </p:nvCxnSpPr>
          <p:spPr>
            <a:xfrm>
              <a:off x="50313" y="781474"/>
              <a:ext cx="2098480" cy="0"/>
            </a:xfrm>
            <a:prstGeom prst="line">
              <a:avLst/>
            </a:prstGeom>
            <a:ln w="22225">
              <a:solidFill>
                <a:srgbClr val="476C2C"/>
              </a:solidFill>
            </a:ln>
            <a:effectLst/>
          </p:spPr>
          <p:style>
            <a:lnRef idx="3">
              <a:schemeClr val="accent4"/>
            </a:lnRef>
            <a:fillRef idx="0">
              <a:schemeClr val="accent4"/>
            </a:fillRef>
            <a:effectRef idx="2">
              <a:schemeClr val="accent4"/>
            </a:effectRef>
            <a:fontRef idx="minor">
              <a:schemeClr val="tx1"/>
            </a:fontRef>
          </p:style>
        </p:cxnSp>
        <p:sp>
          <p:nvSpPr>
            <p:cNvPr id="7" name="Text Box 300"/>
            <p:cNvSpPr txBox="1"/>
            <p:nvPr/>
          </p:nvSpPr>
          <p:spPr>
            <a:xfrm>
              <a:off x="-43118" y="990560"/>
              <a:ext cx="2381771" cy="2376472"/>
            </a:xfrm>
            <a:prstGeom prst="rect">
              <a:avLst/>
            </a:prstGeom>
            <a:no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lgn="ctr">
                <a:lnSpc>
                  <a:spcPct val="115000"/>
                </a:lnSpc>
                <a:spcBef>
                  <a:spcPts val="0"/>
                </a:spcBef>
                <a:spcAft>
                  <a:spcPts val="600"/>
                </a:spcAft>
                <a:tabLst>
                  <a:tab pos="1924685" algn="l"/>
                </a:tabLst>
              </a:pPr>
              <a:r>
                <a:rPr lang="en-US" sz="3600" dirty="0" smtClean="0">
                  <a:solidFill>
                    <a:schemeClr val="tx1">
                      <a:lumMod val="75000"/>
                      <a:lumOff val="25000"/>
                    </a:schemeClr>
                  </a:solidFill>
                  <a:effectLst/>
                  <a:latin typeface="Calibri" panose="020F0502020204030204" pitchFamily="34" charset="0"/>
                  <a:ea typeface="Times New Roman" panose="02020603050405020304" pitchFamily="18" charset="0"/>
                  <a:cs typeface="Proxima Nova Cond Regular"/>
                </a:rPr>
                <a:t>TONS RECYCLED</a:t>
              </a:r>
              <a:r>
                <a:rPr lang="en-US" sz="2400" dirty="0" smtClean="0">
                  <a:solidFill>
                    <a:schemeClr val="tx1">
                      <a:lumMod val="75000"/>
                      <a:lumOff val="25000"/>
                    </a:schemeClr>
                  </a:solidFill>
                  <a:effectLst/>
                  <a:latin typeface="Calibri" panose="020F0502020204030204" pitchFamily="34" charset="0"/>
                  <a:ea typeface="Times New Roman" panose="02020603050405020304" pitchFamily="18" charset="0"/>
                  <a:cs typeface="Proxima Nova Cond Regular"/>
                </a:rPr>
                <a:t/>
              </a:r>
              <a:br>
                <a:rPr lang="en-US" sz="2400" dirty="0" smtClean="0">
                  <a:solidFill>
                    <a:schemeClr val="tx1">
                      <a:lumMod val="75000"/>
                      <a:lumOff val="25000"/>
                    </a:schemeClr>
                  </a:solidFill>
                  <a:effectLst/>
                  <a:latin typeface="Calibri" panose="020F0502020204030204" pitchFamily="34" charset="0"/>
                  <a:ea typeface="Times New Roman" panose="02020603050405020304" pitchFamily="18" charset="0"/>
                  <a:cs typeface="Proxima Nova Cond Regular"/>
                </a:rPr>
              </a:br>
              <a:endParaRPr lang="en-US" sz="2400" dirty="0" smtClean="0">
                <a:solidFill>
                  <a:schemeClr val="tx1">
                    <a:lumMod val="75000"/>
                    <a:lumOff val="25000"/>
                  </a:schemeClr>
                </a:solidFill>
                <a:effectLst/>
                <a:latin typeface="Calibri" panose="020F0502020204030204" pitchFamily="34" charset="0"/>
                <a:ea typeface="Times New Roman" panose="02020603050405020304" pitchFamily="18" charset="0"/>
                <a:cs typeface="Proxima Nova Cond Regular"/>
              </a:endParaRPr>
            </a:p>
            <a:p>
              <a:pPr marL="0" marR="0" algn="ctr">
                <a:lnSpc>
                  <a:spcPct val="115000"/>
                </a:lnSpc>
                <a:spcBef>
                  <a:spcPts val="0"/>
                </a:spcBef>
                <a:spcAft>
                  <a:spcPts val="600"/>
                </a:spcAft>
                <a:tabLst>
                  <a:tab pos="1924685" algn="l"/>
                </a:tabLst>
              </a:pPr>
              <a:r>
                <a:rPr lang="en-US" sz="3600" dirty="0" smtClean="0">
                  <a:solidFill>
                    <a:schemeClr val="tx1">
                      <a:lumMod val="75000"/>
                      <a:lumOff val="25000"/>
                    </a:schemeClr>
                  </a:solidFill>
                  <a:effectLst/>
                  <a:latin typeface="Calibri" panose="020F0502020204030204" pitchFamily="34" charset="0"/>
                  <a:ea typeface="Times New Roman" panose="02020603050405020304" pitchFamily="18" charset="0"/>
                  <a:cs typeface="Proxima Nova Cond Regular"/>
                </a:rPr>
                <a:t>TONS DISPOSED</a:t>
              </a:r>
              <a:endParaRPr lang="en-US" sz="2400" dirty="0">
                <a:solidFill>
                  <a:schemeClr val="tx1">
                    <a:lumMod val="75000"/>
                    <a:lumOff val="25000"/>
                  </a:schemeClr>
                </a:solidFill>
                <a:effectLst/>
                <a:latin typeface="Calibri" panose="020F0502020204030204" pitchFamily="34" charset="0"/>
                <a:ea typeface="Times New Roman" panose="02020603050405020304" pitchFamily="18" charset="0"/>
                <a:cs typeface="Proxima Nova Cond Regular"/>
              </a:endParaRPr>
            </a:p>
          </p:txBody>
        </p:sp>
        <p:sp>
          <p:nvSpPr>
            <p:cNvPr id="8" name="Text Box 301"/>
            <p:cNvSpPr txBox="1"/>
            <p:nvPr/>
          </p:nvSpPr>
          <p:spPr>
            <a:xfrm>
              <a:off x="-56028" y="-371617"/>
              <a:ext cx="2355951" cy="572756"/>
            </a:xfrm>
            <a:prstGeom prst="rect">
              <a:avLst/>
            </a:prstGeom>
            <a:noFill/>
            <a:ln>
              <a:noFill/>
            </a:ln>
            <a:effectLst/>
          </p:spPr>
          <p:txBody>
            <a:bodyPr rot="0" spcFirstLastPara="0" vert="horz" wrap="none" lIns="0" tIns="0" rIns="0" bIns="0" numCol="1" spcCol="0" rtlCol="0" fromWordArt="0" anchor="t" anchorCtr="0" forceAA="0" compatLnSpc="1">
              <a:prstTxWarp prst="textNoShape">
                <a:avLst/>
              </a:prstTxWarp>
              <a:noAutofit/>
            </a:bodyPr>
            <a:lstStyle/>
            <a:p>
              <a:pPr marL="0" marR="0" algn="ctr">
                <a:lnSpc>
                  <a:spcPct val="115000"/>
                </a:lnSpc>
                <a:spcBef>
                  <a:spcPts val="0"/>
                </a:spcBef>
                <a:spcAft>
                  <a:spcPts val="600"/>
                </a:spcAft>
                <a:tabLst>
                  <a:tab pos="1924685" algn="l"/>
                </a:tabLst>
              </a:pPr>
              <a:r>
                <a:rPr lang="en-US" sz="3600" dirty="0" smtClean="0">
                  <a:solidFill>
                    <a:schemeClr val="tx1">
                      <a:lumMod val="75000"/>
                      <a:lumOff val="25000"/>
                    </a:schemeClr>
                  </a:solidFill>
                  <a:latin typeface="Calibri" panose="020F0502020204030204" pitchFamily="34" charset="0"/>
                  <a:ea typeface="Times New Roman" panose="02020603050405020304" pitchFamily="18" charset="0"/>
                  <a:cs typeface="Proxima Nova Cond Regular"/>
                </a:rPr>
                <a:t>TONS RECYCLED</a:t>
              </a:r>
              <a:endParaRPr lang="en-US" sz="2400" dirty="0">
                <a:solidFill>
                  <a:schemeClr val="tx1">
                    <a:lumMod val="75000"/>
                    <a:lumOff val="25000"/>
                  </a:schemeClr>
                </a:solidFill>
                <a:effectLst/>
                <a:latin typeface="Calibri" panose="020F0502020204030204" pitchFamily="34" charset="0"/>
                <a:ea typeface="Times New Roman" panose="02020603050405020304" pitchFamily="18" charset="0"/>
                <a:cs typeface="Proxima Nova Cond Regular"/>
              </a:endParaRPr>
            </a:p>
          </p:txBody>
        </p:sp>
      </p:grpSp>
      <p:sp>
        <p:nvSpPr>
          <p:cNvPr id="11" name="Title 1"/>
          <p:cNvSpPr txBox="1">
            <a:spLocks/>
          </p:cNvSpPr>
          <p:nvPr/>
        </p:nvSpPr>
        <p:spPr>
          <a:xfrm>
            <a:off x="413926" y="189178"/>
            <a:ext cx="5563611" cy="13536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Proxima Nova Rg" panose="02000506030000020004" pitchFamily="50" charset="0"/>
                <a:ea typeface="+mj-ea"/>
                <a:cs typeface="+mj-cs"/>
              </a:defRPr>
            </a:lvl1pPr>
          </a:lstStyle>
          <a:p>
            <a:r>
              <a:rPr lang="en-US" sz="3600" dirty="0" smtClean="0">
                <a:latin typeface="Calibri" panose="020F0502020204030204" pitchFamily="34" charset="0"/>
                <a:cs typeface="Proxima Nova Cond Regular"/>
              </a:rPr>
              <a:t>RECYCLING RATE</a:t>
            </a:r>
          </a:p>
          <a:p>
            <a:endParaRPr lang="en-US" sz="3600" dirty="0">
              <a:latin typeface="Calibri" panose="020F0502020204030204" pitchFamily="34" charset="0"/>
              <a:cs typeface="Proxima Nova Cond Regular"/>
            </a:endParaRPr>
          </a:p>
        </p:txBody>
      </p:sp>
      <p:cxnSp>
        <p:nvCxnSpPr>
          <p:cNvPr id="12" name="Straight Connector 11"/>
          <p:cNvCxnSpPr/>
          <p:nvPr/>
        </p:nvCxnSpPr>
        <p:spPr>
          <a:xfrm flipH="1">
            <a:off x="432743" y="968963"/>
            <a:ext cx="3249326" cy="0"/>
          </a:xfrm>
          <a:prstGeom prst="line">
            <a:avLst/>
          </a:prstGeom>
          <a:ln>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3" name="Title 1"/>
          <p:cNvSpPr txBox="1">
            <a:spLocks/>
          </p:cNvSpPr>
          <p:nvPr/>
        </p:nvSpPr>
        <p:spPr>
          <a:xfrm>
            <a:off x="15606" y="352671"/>
            <a:ext cx="597358" cy="605790"/>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4800" b="1" kern="1200" spc="-90" baseline="0">
                <a:solidFill>
                  <a:srgbClr val="00B0F0"/>
                </a:solidFill>
                <a:latin typeface="+mj-lt"/>
                <a:ea typeface="+mj-ea"/>
                <a:cs typeface="+mj-cs"/>
              </a:defRPr>
            </a:lvl1pPr>
          </a:lstStyle>
          <a:p>
            <a:pPr algn="ctr"/>
            <a:r>
              <a:rPr lang="en-US" sz="6000" b="0" dirty="0" smtClean="0">
                <a:solidFill>
                  <a:srgbClr val="5F8E8B"/>
                </a:solidFill>
                <a:latin typeface="Calibri" panose="020F0502020204030204" pitchFamily="34" charset="0"/>
              </a:rPr>
              <a:t>*</a:t>
            </a:r>
            <a:endParaRPr lang="en-US" sz="6000" b="0" dirty="0">
              <a:solidFill>
                <a:srgbClr val="5F8E8B"/>
              </a:solidFill>
              <a:latin typeface="Calibri" panose="020F0502020204030204" pitchFamily="34" charset="0"/>
            </a:endParaRPr>
          </a:p>
        </p:txBody>
      </p:sp>
      <p:sp>
        <p:nvSpPr>
          <p:cNvPr id="17" name="Rectangle 16"/>
          <p:cNvSpPr/>
          <p:nvPr/>
        </p:nvSpPr>
        <p:spPr>
          <a:xfrm>
            <a:off x="2342205" y="2789173"/>
            <a:ext cx="567784" cy="1154162"/>
          </a:xfrm>
          <a:prstGeom prst="rect">
            <a:avLst/>
          </a:prstGeom>
        </p:spPr>
        <p:txBody>
          <a:bodyPr wrap="none">
            <a:spAutoFit/>
          </a:bodyPr>
          <a:lstStyle/>
          <a:p>
            <a:pPr algn="ctr">
              <a:lnSpc>
                <a:spcPct val="115000"/>
              </a:lnSpc>
              <a:spcAft>
                <a:spcPts val="600"/>
              </a:spcAft>
              <a:tabLst>
                <a:tab pos="1924685" algn="l"/>
              </a:tabLst>
            </a:pPr>
            <a:r>
              <a:rPr lang="en-US" sz="6000" dirty="0">
                <a:solidFill>
                  <a:srgbClr val="476C2C"/>
                </a:solidFill>
                <a:latin typeface="Calibri" panose="020F0502020204030204" pitchFamily="34" charset="0"/>
                <a:ea typeface="Times New Roman" panose="02020603050405020304" pitchFamily="18" charset="0"/>
                <a:cs typeface="Proxima Nova Cond Regular"/>
              </a:rPr>
              <a:t>+</a:t>
            </a:r>
          </a:p>
        </p:txBody>
      </p:sp>
      <p:sp>
        <p:nvSpPr>
          <p:cNvPr id="18" name="Rectangle 17"/>
          <p:cNvSpPr/>
          <p:nvPr/>
        </p:nvSpPr>
        <p:spPr>
          <a:xfrm>
            <a:off x="4794943" y="1938719"/>
            <a:ext cx="696024" cy="1425005"/>
          </a:xfrm>
          <a:prstGeom prst="rect">
            <a:avLst/>
          </a:prstGeom>
        </p:spPr>
        <p:txBody>
          <a:bodyPr wrap="none">
            <a:spAutoFit/>
          </a:bodyPr>
          <a:lstStyle/>
          <a:p>
            <a:pPr algn="ctr">
              <a:lnSpc>
                <a:spcPct val="115000"/>
              </a:lnSpc>
              <a:spcAft>
                <a:spcPts val="600"/>
              </a:spcAft>
              <a:tabLst>
                <a:tab pos="1924685" algn="l"/>
              </a:tabLst>
            </a:pPr>
            <a:r>
              <a:rPr lang="en-US" sz="8000" dirty="0" smtClean="0">
                <a:solidFill>
                  <a:srgbClr val="476C2C"/>
                </a:solidFill>
                <a:latin typeface="Calibri" panose="020F0502020204030204" pitchFamily="34" charset="0"/>
                <a:ea typeface="Times New Roman" panose="02020603050405020304" pitchFamily="18" charset="0"/>
                <a:cs typeface="Proxima Nova Cond Regular"/>
              </a:rPr>
              <a:t>=</a:t>
            </a:r>
            <a:endParaRPr lang="en-US" sz="8000" dirty="0">
              <a:solidFill>
                <a:srgbClr val="476C2C"/>
              </a:solidFill>
              <a:latin typeface="Calibri" panose="020F0502020204030204" pitchFamily="34" charset="0"/>
              <a:ea typeface="Times New Roman" panose="02020603050405020304" pitchFamily="18" charset="0"/>
              <a:cs typeface="Proxima Nova Cond Regular"/>
            </a:endParaRPr>
          </a:p>
        </p:txBody>
      </p:sp>
      <p:sp>
        <p:nvSpPr>
          <p:cNvPr id="19" name="Text Box 302"/>
          <p:cNvSpPr txBox="1"/>
          <p:nvPr/>
        </p:nvSpPr>
        <p:spPr>
          <a:xfrm>
            <a:off x="5651276" y="1935812"/>
            <a:ext cx="2910683" cy="1496656"/>
          </a:xfrm>
          <a:prstGeom prst="rect">
            <a:avLst/>
          </a:prstGeom>
          <a:no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lgn="ctr">
              <a:lnSpc>
                <a:spcPct val="115000"/>
              </a:lnSpc>
              <a:spcBef>
                <a:spcPts val="0"/>
              </a:spcBef>
              <a:spcAft>
                <a:spcPts val="600"/>
              </a:spcAft>
              <a:tabLst>
                <a:tab pos="1924685" algn="l"/>
              </a:tabLst>
            </a:pPr>
            <a:r>
              <a:rPr lang="en-US" sz="4800" dirty="0" smtClean="0">
                <a:solidFill>
                  <a:schemeClr val="tx1">
                    <a:lumMod val="75000"/>
                    <a:lumOff val="25000"/>
                  </a:schemeClr>
                </a:solidFill>
                <a:effectLst/>
                <a:latin typeface="Calibri" panose="020F0502020204030204" pitchFamily="34" charset="0"/>
                <a:ea typeface="Times New Roman" panose="02020603050405020304" pitchFamily="18" charset="0"/>
                <a:cs typeface="Proxima Nova Cond Regular"/>
              </a:rPr>
              <a:t>RECYCLING RATE</a:t>
            </a:r>
            <a:endParaRPr lang="en-US" sz="3600" dirty="0">
              <a:solidFill>
                <a:schemeClr val="tx1">
                  <a:lumMod val="75000"/>
                  <a:lumOff val="25000"/>
                </a:schemeClr>
              </a:solidFill>
              <a:effectLst/>
              <a:latin typeface="Calibri" panose="020F0502020204030204" pitchFamily="34" charset="0"/>
              <a:ea typeface="Times New Roman" panose="02020603050405020304" pitchFamily="18" charset="0"/>
              <a:cs typeface="Proxima Nova Cond Regular"/>
            </a:endParaRPr>
          </a:p>
        </p:txBody>
      </p:sp>
    </p:spTree>
    <p:extLst>
      <p:ext uri="{BB962C8B-B14F-4D97-AF65-F5344CB8AC3E}">
        <p14:creationId xmlns:p14="http://schemas.microsoft.com/office/powerpoint/2010/main" val="28751602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89814" y="1269856"/>
            <a:ext cx="4058708" cy="333191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alibri" panose="020F0502020204030204" pitchFamily="34" charset="0"/>
              <a:cs typeface="Proxima Nova Cond Regular"/>
            </a:endParaRPr>
          </a:p>
        </p:txBody>
      </p:sp>
      <p:sp>
        <p:nvSpPr>
          <p:cNvPr id="16" name="Rectangle 15"/>
          <p:cNvSpPr/>
          <p:nvPr/>
        </p:nvSpPr>
        <p:spPr>
          <a:xfrm>
            <a:off x="5499800" y="1258206"/>
            <a:ext cx="3157724" cy="333191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alibri" panose="020F0502020204030204" pitchFamily="34" charset="0"/>
              <a:cs typeface="Proxima Nova Cond Regular"/>
            </a:endParaRPr>
          </a:p>
        </p:txBody>
      </p:sp>
      <p:grpSp>
        <p:nvGrpSpPr>
          <p:cNvPr id="4" name="Group 3"/>
          <p:cNvGrpSpPr/>
          <p:nvPr/>
        </p:nvGrpSpPr>
        <p:grpSpPr>
          <a:xfrm>
            <a:off x="321150" y="1532584"/>
            <a:ext cx="4526626" cy="2797845"/>
            <a:chOff x="-43118" y="-371617"/>
            <a:chExt cx="2507513" cy="3738649"/>
          </a:xfrm>
        </p:grpSpPr>
        <p:cxnSp>
          <p:nvCxnSpPr>
            <p:cNvPr id="5" name="Straight Connector 4"/>
            <p:cNvCxnSpPr/>
            <p:nvPr/>
          </p:nvCxnSpPr>
          <p:spPr>
            <a:xfrm>
              <a:off x="50313" y="781474"/>
              <a:ext cx="2098480" cy="0"/>
            </a:xfrm>
            <a:prstGeom prst="line">
              <a:avLst/>
            </a:prstGeom>
            <a:ln w="22225">
              <a:solidFill>
                <a:srgbClr val="476C2C"/>
              </a:solidFill>
            </a:ln>
            <a:effectLst/>
          </p:spPr>
          <p:style>
            <a:lnRef idx="3">
              <a:schemeClr val="accent4"/>
            </a:lnRef>
            <a:fillRef idx="0">
              <a:schemeClr val="accent4"/>
            </a:fillRef>
            <a:effectRef idx="2">
              <a:schemeClr val="accent4"/>
            </a:effectRef>
            <a:fontRef idx="minor">
              <a:schemeClr val="tx1"/>
            </a:fontRef>
          </p:style>
        </p:cxnSp>
        <p:sp>
          <p:nvSpPr>
            <p:cNvPr id="7" name="Text Box 300"/>
            <p:cNvSpPr txBox="1"/>
            <p:nvPr/>
          </p:nvSpPr>
          <p:spPr>
            <a:xfrm>
              <a:off x="-43118" y="990560"/>
              <a:ext cx="2507513" cy="2376472"/>
            </a:xfrm>
            <a:prstGeom prst="rect">
              <a:avLst/>
            </a:prstGeom>
            <a:no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15000"/>
                </a:lnSpc>
                <a:spcAft>
                  <a:spcPts val="600"/>
                </a:spcAft>
                <a:tabLst>
                  <a:tab pos="1924685" algn="l"/>
                </a:tabLst>
              </a:pPr>
              <a:r>
                <a:rPr lang="en-US" sz="2800" dirty="0">
                  <a:solidFill>
                    <a:prstClr val="black">
                      <a:lumMod val="75000"/>
                      <a:lumOff val="25000"/>
                    </a:prstClr>
                  </a:solidFill>
                  <a:latin typeface="Calibri" panose="020F0502020204030204" pitchFamily="34" charset="0"/>
                  <a:ea typeface="Times New Roman" panose="02020603050405020304" pitchFamily="18" charset="0"/>
                  <a:cs typeface="Proxima Nova Cond Regular"/>
                </a:rPr>
                <a:t>1.4M </a:t>
              </a:r>
              <a:r>
                <a:rPr lang="en-US" sz="2800" dirty="0" smtClean="0">
                  <a:solidFill>
                    <a:schemeClr val="tx1">
                      <a:lumMod val="75000"/>
                      <a:lumOff val="25000"/>
                    </a:schemeClr>
                  </a:solidFill>
                  <a:latin typeface="Calibri" panose="020F0502020204030204" pitchFamily="34" charset="0"/>
                  <a:ea typeface="Times New Roman" panose="02020603050405020304" pitchFamily="18" charset="0"/>
                  <a:cs typeface="Proxima Nova Cond Regular"/>
                </a:rPr>
                <a:t>TONS RECYCLED</a:t>
              </a:r>
              <a:r>
                <a:rPr lang="en-US" sz="2800" dirty="0" smtClean="0">
                  <a:solidFill>
                    <a:schemeClr val="tx1">
                      <a:lumMod val="75000"/>
                      <a:lumOff val="25000"/>
                    </a:schemeClr>
                  </a:solidFill>
                  <a:effectLst/>
                  <a:latin typeface="Calibri" panose="020F0502020204030204" pitchFamily="34" charset="0"/>
                  <a:ea typeface="Times New Roman" panose="02020603050405020304" pitchFamily="18" charset="0"/>
                  <a:cs typeface="Proxima Nova Cond Regular"/>
                </a:rPr>
                <a:t/>
              </a:r>
              <a:br>
                <a:rPr lang="en-US" sz="2800" dirty="0" smtClean="0">
                  <a:solidFill>
                    <a:schemeClr val="tx1">
                      <a:lumMod val="75000"/>
                      <a:lumOff val="25000"/>
                    </a:schemeClr>
                  </a:solidFill>
                  <a:effectLst/>
                  <a:latin typeface="Calibri" panose="020F0502020204030204" pitchFamily="34" charset="0"/>
                  <a:ea typeface="Times New Roman" panose="02020603050405020304" pitchFamily="18" charset="0"/>
                  <a:cs typeface="Proxima Nova Cond Regular"/>
                </a:rPr>
              </a:br>
              <a:endParaRPr lang="en-US" sz="2800" dirty="0" smtClean="0">
                <a:solidFill>
                  <a:schemeClr val="tx1">
                    <a:lumMod val="75000"/>
                    <a:lumOff val="25000"/>
                  </a:schemeClr>
                </a:solidFill>
                <a:effectLst/>
                <a:latin typeface="Calibri" panose="020F0502020204030204" pitchFamily="34" charset="0"/>
                <a:ea typeface="Times New Roman" panose="02020603050405020304" pitchFamily="18" charset="0"/>
                <a:cs typeface="Proxima Nova Cond Regular"/>
              </a:endParaRPr>
            </a:p>
            <a:p>
              <a:pPr algn="ctr">
                <a:lnSpc>
                  <a:spcPct val="115000"/>
                </a:lnSpc>
                <a:spcAft>
                  <a:spcPts val="600"/>
                </a:spcAft>
                <a:tabLst>
                  <a:tab pos="1924685" algn="l"/>
                </a:tabLst>
              </a:pPr>
              <a:r>
                <a:rPr lang="en-US" sz="2800" dirty="0" smtClean="0">
                  <a:solidFill>
                    <a:schemeClr val="tx1">
                      <a:lumMod val="75000"/>
                      <a:lumOff val="25000"/>
                    </a:schemeClr>
                  </a:solidFill>
                  <a:effectLst/>
                  <a:latin typeface="Calibri" panose="020F0502020204030204" pitchFamily="34" charset="0"/>
                  <a:ea typeface="Times New Roman" panose="02020603050405020304" pitchFamily="18" charset="0"/>
                  <a:cs typeface="Proxima Nova Cond Regular"/>
                </a:rPr>
                <a:t>8.0</a:t>
              </a:r>
              <a:r>
                <a:rPr lang="en-US" sz="2800" dirty="0" smtClean="0">
                  <a:solidFill>
                    <a:schemeClr val="tx1">
                      <a:lumMod val="75000"/>
                      <a:lumOff val="25000"/>
                    </a:schemeClr>
                  </a:solidFill>
                  <a:latin typeface="Calibri" panose="020F0502020204030204" pitchFamily="34" charset="0"/>
                  <a:ea typeface="Times New Roman" panose="02020603050405020304" pitchFamily="18" charset="0"/>
                  <a:cs typeface="Proxima Nova Cond Regular"/>
                </a:rPr>
                <a:t> TONS DISPOSED</a:t>
              </a:r>
              <a:endParaRPr lang="en-US" sz="2800" dirty="0">
                <a:solidFill>
                  <a:schemeClr val="tx1">
                    <a:lumMod val="75000"/>
                    <a:lumOff val="25000"/>
                  </a:schemeClr>
                </a:solidFill>
                <a:effectLst/>
                <a:latin typeface="Calibri" panose="020F0502020204030204" pitchFamily="34" charset="0"/>
                <a:ea typeface="Times New Roman" panose="02020603050405020304" pitchFamily="18" charset="0"/>
                <a:cs typeface="Proxima Nova Cond Regular"/>
              </a:endParaRPr>
            </a:p>
          </p:txBody>
        </p:sp>
        <p:sp>
          <p:nvSpPr>
            <p:cNvPr id="8" name="Text Box 301"/>
            <p:cNvSpPr txBox="1"/>
            <p:nvPr/>
          </p:nvSpPr>
          <p:spPr>
            <a:xfrm>
              <a:off x="118532" y="-371617"/>
              <a:ext cx="2181390" cy="572756"/>
            </a:xfrm>
            <a:prstGeom prst="rect">
              <a:avLst/>
            </a:prstGeom>
            <a:noFill/>
            <a:ln>
              <a:noFill/>
            </a:ln>
            <a:effectLst/>
          </p:spPr>
          <p:txBody>
            <a:bodyPr rot="0" spcFirstLastPara="0" vert="horz" wrap="none" lIns="0" tIns="0" rIns="0" bIns="0" numCol="1" spcCol="0" rtlCol="0" fromWordArt="0" anchor="t" anchorCtr="0" forceAA="0" compatLnSpc="1">
              <a:prstTxWarp prst="textNoShape">
                <a:avLst/>
              </a:prstTxWarp>
              <a:noAutofit/>
            </a:bodyPr>
            <a:lstStyle/>
            <a:p>
              <a:pPr algn="ctr">
                <a:lnSpc>
                  <a:spcPct val="115000"/>
                </a:lnSpc>
                <a:spcAft>
                  <a:spcPts val="600"/>
                </a:spcAft>
                <a:tabLst>
                  <a:tab pos="1924685" algn="l"/>
                </a:tabLst>
              </a:pPr>
              <a:r>
                <a:rPr lang="en-US" sz="2800" dirty="0" smtClean="0">
                  <a:solidFill>
                    <a:prstClr val="black">
                      <a:lumMod val="75000"/>
                      <a:lumOff val="25000"/>
                    </a:prstClr>
                  </a:solidFill>
                  <a:latin typeface="Calibri" panose="020F0502020204030204" pitchFamily="34" charset="0"/>
                  <a:ea typeface="Times New Roman" panose="02020603050405020304" pitchFamily="18" charset="0"/>
                  <a:cs typeface="Proxima Nova Cond Regular"/>
                </a:rPr>
                <a:t>1.4M TONS RECYCLED</a:t>
              </a:r>
              <a:endParaRPr lang="en-US" sz="2800" dirty="0">
                <a:solidFill>
                  <a:schemeClr val="tx1">
                    <a:lumMod val="75000"/>
                    <a:lumOff val="25000"/>
                  </a:schemeClr>
                </a:solidFill>
                <a:latin typeface="Calibri" panose="020F0502020204030204" pitchFamily="34" charset="0"/>
                <a:ea typeface="Times New Roman" panose="02020603050405020304" pitchFamily="18" charset="0"/>
                <a:cs typeface="Proxima Nova Cond Regular"/>
              </a:endParaRPr>
            </a:p>
          </p:txBody>
        </p:sp>
      </p:grpSp>
      <p:sp>
        <p:nvSpPr>
          <p:cNvPr id="11" name="Title 1"/>
          <p:cNvSpPr txBox="1">
            <a:spLocks/>
          </p:cNvSpPr>
          <p:nvPr/>
        </p:nvSpPr>
        <p:spPr>
          <a:xfrm>
            <a:off x="413926" y="189178"/>
            <a:ext cx="5563611" cy="13536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Proxima Nova Rg" panose="02000506030000020004" pitchFamily="50" charset="0"/>
                <a:ea typeface="+mj-ea"/>
                <a:cs typeface="+mj-cs"/>
              </a:defRPr>
            </a:lvl1pPr>
          </a:lstStyle>
          <a:p>
            <a:r>
              <a:rPr lang="en-US" sz="3600" dirty="0" smtClean="0">
                <a:latin typeface="Calibri" panose="020F0502020204030204" pitchFamily="34" charset="0"/>
                <a:cs typeface="Proxima Nova Cond Regular"/>
              </a:rPr>
              <a:t>RECYCLING RATE</a:t>
            </a:r>
          </a:p>
          <a:p>
            <a:endParaRPr lang="en-US" sz="3600" dirty="0">
              <a:latin typeface="Calibri" panose="020F0502020204030204" pitchFamily="34" charset="0"/>
              <a:cs typeface="Proxima Nova Cond Regular"/>
            </a:endParaRPr>
          </a:p>
        </p:txBody>
      </p:sp>
      <p:cxnSp>
        <p:nvCxnSpPr>
          <p:cNvPr id="12" name="Straight Connector 11"/>
          <p:cNvCxnSpPr/>
          <p:nvPr/>
        </p:nvCxnSpPr>
        <p:spPr>
          <a:xfrm flipH="1">
            <a:off x="432743" y="968963"/>
            <a:ext cx="3249326" cy="0"/>
          </a:xfrm>
          <a:prstGeom prst="line">
            <a:avLst/>
          </a:prstGeom>
          <a:ln>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3" name="Title 1"/>
          <p:cNvSpPr txBox="1">
            <a:spLocks/>
          </p:cNvSpPr>
          <p:nvPr/>
        </p:nvSpPr>
        <p:spPr>
          <a:xfrm>
            <a:off x="15606" y="352671"/>
            <a:ext cx="597358" cy="605790"/>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4800" b="1" kern="1200" spc="-90" baseline="0">
                <a:solidFill>
                  <a:srgbClr val="00B0F0"/>
                </a:solidFill>
                <a:latin typeface="+mj-lt"/>
                <a:ea typeface="+mj-ea"/>
                <a:cs typeface="+mj-cs"/>
              </a:defRPr>
            </a:lvl1pPr>
          </a:lstStyle>
          <a:p>
            <a:pPr algn="ctr"/>
            <a:r>
              <a:rPr lang="en-US" sz="6000" b="0" dirty="0" smtClean="0">
                <a:solidFill>
                  <a:srgbClr val="5F8E8B"/>
                </a:solidFill>
                <a:latin typeface="Calibri" panose="020F0502020204030204" pitchFamily="34" charset="0"/>
              </a:rPr>
              <a:t>*</a:t>
            </a:r>
            <a:endParaRPr lang="en-US" sz="6000" b="0" dirty="0">
              <a:solidFill>
                <a:srgbClr val="5F8E8B"/>
              </a:solidFill>
              <a:latin typeface="Calibri" panose="020F0502020204030204" pitchFamily="34" charset="0"/>
            </a:endParaRPr>
          </a:p>
        </p:txBody>
      </p:sp>
      <p:sp>
        <p:nvSpPr>
          <p:cNvPr id="17" name="Rectangle 16"/>
          <p:cNvSpPr/>
          <p:nvPr/>
        </p:nvSpPr>
        <p:spPr>
          <a:xfrm>
            <a:off x="2342205" y="2789173"/>
            <a:ext cx="567784" cy="1154162"/>
          </a:xfrm>
          <a:prstGeom prst="rect">
            <a:avLst/>
          </a:prstGeom>
        </p:spPr>
        <p:txBody>
          <a:bodyPr wrap="none">
            <a:spAutoFit/>
          </a:bodyPr>
          <a:lstStyle/>
          <a:p>
            <a:pPr algn="ctr">
              <a:lnSpc>
                <a:spcPct val="115000"/>
              </a:lnSpc>
              <a:spcAft>
                <a:spcPts val="600"/>
              </a:spcAft>
              <a:tabLst>
                <a:tab pos="1924685" algn="l"/>
              </a:tabLst>
            </a:pPr>
            <a:r>
              <a:rPr lang="en-US" sz="6000" dirty="0">
                <a:solidFill>
                  <a:srgbClr val="476C2C"/>
                </a:solidFill>
                <a:latin typeface="Calibri" panose="020F0502020204030204" pitchFamily="34" charset="0"/>
                <a:ea typeface="Times New Roman" panose="02020603050405020304" pitchFamily="18" charset="0"/>
                <a:cs typeface="Proxima Nova Cond Regular"/>
              </a:rPr>
              <a:t>+</a:t>
            </a:r>
          </a:p>
        </p:txBody>
      </p:sp>
      <p:sp>
        <p:nvSpPr>
          <p:cNvPr id="18" name="Rectangle 17"/>
          <p:cNvSpPr/>
          <p:nvPr/>
        </p:nvSpPr>
        <p:spPr>
          <a:xfrm>
            <a:off x="4852999" y="1938719"/>
            <a:ext cx="696024" cy="1425005"/>
          </a:xfrm>
          <a:prstGeom prst="rect">
            <a:avLst/>
          </a:prstGeom>
        </p:spPr>
        <p:txBody>
          <a:bodyPr wrap="none">
            <a:spAutoFit/>
          </a:bodyPr>
          <a:lstStyle/>
          <a:p>
            <a:pPr algn="ctr">
              <a:lnSpc>
                <a:spcPct val="115000"/>
              </a:lnSpc>
              <a:spcAft>
                <a:spcPts val="600"/>
              </a:spcAft>
              <a:tabLst>
                <a:tab pos="1924685" algn="l"/>
              </a:tabLst>
            </a:pPr>
            <a:r>
              <a:rPr lang="en-US" sz="8000" dirty="0" smtClean="0">
                <a:solidFill>
                  <a:srgbClr val="476C2C"/>
                </a:solidFill>
                <a:latin typeface="Calibri" panose="020F0502020204030204" pitchFamily="34" charset="0"/>
                <a:ea typeface="Times New Roman" panose="02020603050405020304" pitchFamily="18" charset="0"/>
                <a:cs typeface="Proxima Nova Cond Regular"/>
              </a:rPr>
              <a:t>=</a:t>
            </a:r>
            <a:endParaRPr lang="en-US" sz="8000" dirty="0">
              <a:solidFill>
                <a:srgbClr val="476C2C"/>
              </a:solidFill>
              <a:latin typeface="Calibri" panose="020F0502020204030204" pitchFamily="34" charset="0"/>
              <a:ea typeface="Times New Roman" panose="02020603050405020304" pitchFamily="18" charset="0"/>
              <a:cs typeface="Proxima Nova Cond Regular"/>
            </a:endParaRPr>
          </a:p>
        </p:txBody>
      </p:sp>
      <p:sp>
        <p:nvSpPr>
          <p:cNvPr id="19" name="Text Box 302"/>
          <p:cNvSpPr txBox="1"/>
          <p:nvPr/>
        </p:nvSpPr>
        <p:spPr>
          <a:xfrm>
            <a:off x="5651276" y="1935812"/>
            <a:ext cx="2910683" cy="1496656"/>
          </a:xfrm>
          <a:prstGeom prst="rect">
            <a:avLst/>
          </a:prstGeom>
          <a:no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lgn="ctr">
              <a:lnSpc>
                <a:spcPct val="115000"/>
              </a:lnSpc>
              <a:spcBef>
                <a:spcPts val="0"/>
              </a:spcBef>
              <a:spcAft>
                <a:spcPts val="600"/>
              </a:spcAft>
              <a:tabLst>
                <a:tab pos="1924685" algn="l"/>
              </a:tabLst>
            </a:pPr>
            <a:r>
              <a:rPr lang="en-US" sz="8800" dirty="0" smtClean="0">
                <a:solidFill>
                  <a:schemeClr val="tx1">
                    <a:lumMod val="75000"/>
                    <a:lumOff val="25000"/>
                  </a:schemeClr>
                </a:solidFill>
                <a:effectLst/>
                <a:latin typeface="Calibri" panose="020F0502020204030204" pitchFamily="34" charset="0"/>
                <a:ea typeface="Times New Roman" panose="02020603050405020304" pitchFamily="18" charset="0"/>
                <a:cs typeface="Proxima Nova Cond Regular"/>
              </a:rPr>
              <a:t>15%</a:t>
            </a:r>
            <a:endParaRPr lang="en-US" sz="6600" dirty="0">
              <a:solidFill>
                <a:schemeClr val="tx1">
                  <a:lumMod val="75000"/>
                  <a:lumOff val="25000"/>
                </a:schemeClr>
              </a:solidFill>
              <a:effectLst/>
              <a:latin typeface="Calibri" panose="020F0502020204030204" pitchFamily="34" charset="0"/>
              <a:ea typeface="Times New Roman" panose="02020603050405020304" pitchFamily="18" charset="0"/>
              <a:cs typeface="Proxima Nova Cond Regular"/>
            </a:endParaRPr>
          </a:p>
        </p:txBody>
      </p:sp>
    </p:spTree>
    <p:extLst>
      <p:ext uri="{BB962C8B-B14F-4D97-AF65-F5344CB8AC3E}">
        <p14:creationId xmlns:p14="http://schemas.microsoft.com/office/powerpoint/2010/main" val="25787435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4"/>
          <p:cNvSpPr txBox="1">
            <a:spLocks/>
          </p:cNvSpPr>
          <p:nvPr/>
        </p:nvSpPr>
        <p:spPr>
          <a:xfrm>
            <a:off x="1772879" y="2872084"/>
            <a:ext cx="1635341" cy="401656"/>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smtClean="0">
                <a:latin typeface="Calibri" panose="020F0502020204030204" pitchFamily="34" charset="0"/>
              </a:rPr>
              <a:t>12.7%</a:t>
            </a:r>
            <a:endParaRPr lang="en-US" sz="3600" dirty="0">
              <a:latin typeface="Calibri" panose="020F0502020204030204" pitchFamily="34" charset="0"/>
            </a:endParaRPr>
          </a:p>
        </p:txBody>
      </p:sp>
      <p:sp>
        <p:nvSpPr>
          <p:cNvPr id="13" name="Content Placeholder 4"/>
          <p:cNvSpPr txBox="1">
            <a:spLocks/>
          </p:cNvSpPr>
          <p:nvPr/>
        </p:nvSpPr>
        <p:spPr>
          <a:xfrm>
            <a:off x="7175913" y="2853503"/>
            <a:ext cx="1694518" cy="416043"/>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smtClean="0">
                <a:latin typeface="Calibri" panose="020F0502020204030204" pitchFamily="34" charset="0"/>
              </a:rPr>
              <a:t>18.7%</a:t>
            </a:r>
          </a:p>
        </p:txBody>
      </p:sp>
      <p:cxnSp>
        <p:nvCxnSpPr>
          <p:cNvPr id="16" name="Straight Connector 15"/>
          <p:cNvCxnSpPr/>
          <p:nvPr/>
        </p:nvCxnSpPr>
        <p:spPr>
          <a:xfrm>
            <a:off x="258418" y="3456747"/>
            <a:ext cx="8740895" cy="0"/>
          </a:xfrm>
          <a:prstGeom prst="line">
            <a:avLst/>
          </a:prstGeom>
          <a:ln w="57150">
            <a:solidFill>
              <a:schemeClr val="tx1">
                <a:lumMod val="75000"/>
                <a:lumOff val="25000"/>
              </a:schemeClr>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Content Placeholder 4"/>
          <p:cNvSpPr txBox="1">
            <a:spLocks/>
          </p:cNvSpPr>
          <p:nvPr/>
        </p:nvSpPr>
        <p:spPr>
          <a:xfrm>
            <a:off x="8225399" y="3694908"/>
            <a:ext cx="773913" cy="36364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smtClean="0">
                <a:latin typeface="Calibri" panose="020F0502020204030204" pitchFamily="34" charset="0"/>
              </a:rPr>
              <a:t>20%</a:t>
            </a:r>
            <a:endParaRPr lang="en-US" sz="2400" dirty="0">
              <a:latin typeface="Calibri" panose="020F0502020204030204" pitchFamily="34" charset="0"/>
            </a:endParaRPr>
          </a:p>
        </p:txBody>
      </p:sp>
      <p:sp>
        <p:nvSpPr>
          <p:cNvPr id="15" name="Content Placeholder 4"/>
          <p:cNvSpPr txBox="1">
            <a:spLocks/>
          </p:cNvSpPr>
          <p:nvPr/>
        </p:nvSpPr>
        <p:spPr>
          <a:xfrm>
            <a:off x="4116905" y="3694908"/>
            <a:ext cx="773913" cy="36364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smtClean="0">
                <a:latin typeface="Calibri" panose="020F0502020204030204" pitchFamily="34" charset="0"/>
              </a:rPr>
              <a:t>15%</a:t>
            </a:r>
            <a:endParaRPr lang="en-US" sz="2400" dirty="0">
              <a:latin typeface="Calibri" panose="020F0502020204030204" pitchFamily="34" charset="0"/>
            </a:endParaRPr>
          </a:p>
        </p:txBody>
      </p:sp>
      <p:sp>
        <p:nvSpPr>
          <p:cNvPr id="19" name="Content Placeholder 4"/>
          <p:cNvSpPr txBox="1">
            <a:spLocks/>
          </p:cNvSpPr>
          <p:nvPr/>
        </p:nvSpPr>
        <p:spPr>
          <a:xfrm>
            <a:off x="8410" y="3694908"/>
            <a:ext cx="773913" cy="36364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smtClean="0">
                <a:latin typeface="Calibri" panose="020F0502020204030204" pitchFamily="34" charset="0"/>
              </a:rPr>
              <a:t>10%</a:t>
            </a:r>
            <a:endParaRPr lang="en-US" sz="2400" dirty="0">
              <a:latin typeface="Calibri" panose="020F0502020204030204" pitchFamily="34" charset="0"/>
            </a:endParaRPr>
          </a:p>
        </p:txBody>
      </p:sp>
      <p:sp>
        <p:nvSpPr>
          <p:cNvPr id="3" name="Rectangle 2"/>
          <p:cNvSpPr/>
          <p:nvPr/>
        </p:nvSpPr>
        <p:spPr>
          <a:xfrm>
            <a:off x="2438333" y="3263062"/>
            <a:ext cx="5373824" cy="383835"/>
          </a:xfrm>
          <a:prstGeom prst="rect">
            <a:avLst/>
          </a:prstGeom>
          <a:solidFill>
            <a:schemeClr val="accent3">
              <a:lumMod val="7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20000"/>
                  <a:lumOff val="80000"/>
                </a:schemeClr>
              </a:solidFill>
              <a:latin typeface="Calibri" panose="020F0502020204030204" pitchFamily="34" charset="0"/>
            </a:endParaRPr>
          </a:p>
        </p:txBody>
      </p:sp>
      <p:sp>
        <p:nvSpPr>
          <p:cNvPr id="24" name="Isosceles Triangle 23"/>
          <p:cNvSpPr/>
          <p:nvPr/>
        </p:nvSpPr>
        <p:spPr>
          <a:xfrm>
            <a:off x="3819103" y="2375688"/>
            <a:ext cx="1619523" cy="888846"/>
          </a:xfrm>
          <a:prstGeom prst="triangle">
            <a:avLst/>
          </a:prstGeom>
          <a:solidFill>
            <a:schemeClr val="accent3">
              <a:lumMod val="7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20000"/>
                  <a:lumOff val="80000"/>
                </a:schemeClr>
              </a:solidFill>
              <a:latin typeface="Calibri" panose="020F0502020204030204" pitchFamily="34" charset="0"/>
            </a:endParaRPr>
          </a:p>
        </p:txBody>
      </p:sp>
      <p:sp>
        <p:nvSpPr>
          <p:cNvPr id="14" name="Text Box 302"/>
          <p:cNvSpPr txBox="1"/>
          <p:nvPr/>
        </p:nvSpPr>
        <p:spPr>
          <a:xfrm>
            <a:off x="5651276" y="1935812"/>
            <a:ext cx="2910683" cy="1496656"/>
          </a:xfrm>
          <a:prstGeom prst="rect">
            <a:avLst/>
          </a:prstGeom>
          <a:no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lgn="ctr">
              <a:lnSpc>
                <a:spcPct val="115000"/>
              </a:lnSpc>
              <a:spcBef>
                <a:spcPts val="0"/>
              </a:spcBef>
              <a:spcAft>
                <a:spcPts val="600"/>
              </a:spcAft>
              <a:tabLst>
                <a:tab pos="1924685" algn="l"/>
              </a:tabLst>
            </a:pPr>
            <a:r>
              <a:rPr lang="en-US" sz="8800" dirty="0" smtClean="0">
                <a:solidFill>
                  <a:schemeClr val="tx1">
                    <a:lumMod val="75000"/>
                    <a:lumOff val="25000"/>
                  </a:schemeClr>
                </a:solidFill>
                <a:effectLst/>
                <a:latin typeface="Calibri" panose="020F0502020204030204" pitchFamily="34" charset="0"/>
                <a:ea typeface="Times New Roman" panose="02020603050405020304" pitchFamily="18" charset="0"/>
                <a:cs typeface="Proxima Nova Cond Regular"/>
              </a:rPr>
              <a:t>15%</a:t>
            </a:r>
            <a:endParaRPr lang="en-US" sz="6600" dirty="0">
              <a:solidFill>
                <a:schemeClr val="tx1">
                  <a:lumMod val="75000"/>
                  <a:lumOff val="25000"/>
                </a:schemeClr>
              </a:solidFill>
              <a:effectLst/>
              <a:latin typeface="Calibri" panose="020F0502020204030204" pitchFamily="34" charset="0"/>
              <a:ea typeface="Times New Roman" panose="02020603050405020304" pitchFamily="18" charset="0"/>
              <a:cs typeface="Proxima Nova Cond Regular"/>
            </a:endParaRPr>
          </a:p>
        </p:txBody>
      </p:sp>
    </p:spTree>
    <p:extLst>
      <p:ext uri="{BB962C8B-B14F-4D97-AF65-F5344CB8AC3E}">
        <p14:creationId xmlns:p14="http://schemas.microsoft.com/office/powerpoint/2010/main" val="384753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3.33333E-6 -4.93827E-6 L -0.24218 -0.19166 " pathEditMode="relative" rAng="0" ptsTypes="AA">
                                      <p:cBhvr>
                                        <p:cTn id="6" dur="1500" fill="hold"/>
                                        <p:tgtEl>
                                          <p:spTgt spid="14"/>
                                        </p:tgtEl>
                                        <p:attrNameLst>
                                          <p:attrName>ppt_x</p:attrName>
                                          <p:attrName>ppt_y</p:attrName>
                                        </p:attrNameLst>
                                      </p:cBhvr>
                                      <p:rCtr x="-12118" y="-95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966885"/>
            <a:ext cx="9144000" cy="3176615"/>
          </a:xfrm>
          <a:prstGeom prst="rect">
            <a:avLst/>
          </a:prstGeom>
          <a:solidFill>
            <a:srgbClr val="5F8E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221147" y="265085"/>
            <a:ext cx="4686300" cy="1701800"/>
          </a:xfrm>
          <a:prstGeom prst="rect">
            <a:avLst/>
          </a:prstGeom>
        </p:spPr>
      </p:pic>
      <p:sp>
        <p:nvSpPr>
          <p:cNvPr id="6" name="Title 1"/>
          <p:cNvSpPr>
            <a:spLocks noGrp="1"/>
          </p:cNvSpPr>
          <p:nvPr>
            <p:ph type="title"/>
          </p:nvPr>
        </p:nvSpPr>
        <p:spPr>
          <a:xfrm>
            <a:off x="628650" y="2261450"/>
            <a:ext cx="7886700" cy="2587484"/>
          </a:xfrm>
        </p:spPr>
        <p:txBody>
          <a:bodyPr>
            <a:normAutofit fontScale="90000"/>
          </a:bodyPr>
          <a:lstStyle/>
          <a:p>
            <a:pPr algn="ctr"/>
            <a:r>
              <a:rPr lang="en-US" sz="6600" dirty="0" smtClean="0">
                <a:solidFill>
                  <a:schemeClr val="bg1"/>
                </a:solidFill>
              </a:rPr>
              <a:t>So how do we achieve Governor Snyder’s Goal of 30%</a:t>
            </a:r>
            <a:endParaRPr lang="en-US" sz="6600" dirty="0">
              <a:solidFill>
                <a:schemeClr val="bg1"/>
              </a:solidFill>
            </a:endParaRPr>
          </a:p>
        </p:txBody>
      </p:sp>
    </p:spTree>
    <p:extLst>
      <p:ext uri="{BB962C8B-B14F-4D97-AF65-F5344CB8AC3E}">
        <p14:creationId xmlns:p14="http://schemas.microsoft.com/office/powerpoint/2010/main" val="41988312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775" r="2775"/>
          <a:stretch/>
        </p:blipFill>
        <p:spPr>
          <a:xfrm>
            <a:off x="1" y="-16764"/>
            <a:ext cx="9144000" cy="5160264"/>
          </a:xfrm>
          <a:prstGeom prst="rect">
            <a:avLst/>
          </a:prstGeom>
        </p:spPr>
      </p:pic>
    </p:spTree>
    <p:extLst>
      <p:ext uri="{BB962C8B-B14F-4D97-AF65-F5344CB8AC3E}">
        <p14:creationId xmlns:p14="http://schemas.microsoft.com/office/powerpoint/2010/main" val="10436091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97990" y="233001"/>
            <a:ext cx="4548020" cy="4460439"/>
            <a:chOff x="1011936" y="414077"/>
            <a:chExt cx="6042260" cy="5898721"/>
          </a:xfrm>
        </p:grpSpPr>
        <p:grpSp>
          <p:nvGrpSpPr>
            <p:cNvPr id="19" name="Group 3"/>
            <p:cNvGrpSpPr/>
            <p:nvPr/>
          </p:nvGrpSpPr>
          <p:grpSpPr>
            <a:xfrm>
              <a:off x="1011936" y="414077"/>
              <a:ext cx="6042260" cy="5898721"/>
              <a:chOff x="5059354" y="2092311"/>
              <a:chExt cx="1994842" cy="1947453"/>
            </a:xfrm>
            <a:solidFill>
              <a:schemeClr val="accent5"/>
            </a:solidFill>
          </p:grpSpPr>
          <p:sp>
            <p:nvSpPr>
              <p:cNvPr id="20" name="Freeform 8"/>
              <p:cNvSpPr>
                <a:spLocks/>
              </p:cNvSpPr>
              <p:nvPr/>
            </p:nvSpPr>
            <p:spPr bwMode="auto">
              <a:xfrm>
                <a:off x="6260195" y="2588562"/>
                <a:ext cx="486416" cy="660774"/>
              </a:xfrm>
              <a:custGeom>
                <a:avLst/>
                <a:gdLst/>
                <a:ahLst/>
                <a:cxnLst>
                  <a:cxn ang="0">
                    <a:pos x="633" y="476"/>
                  </a:cxn>
                  <a:cxn ang="0">
                    <a:pos x="586" y="353"/>
                  </a:cxn>
                  <a:cxn ang="0">
                    <a:pos x="544" y="346"/>
                  </a:cxn>
                  <a:cxn ang="0">
                    <a:pos x="486" y="414"/>
                  </a:cxn>
                  <a:cxn ang="0">
                    <a:pos x="447" y="458"/>
                  </a:cxn>
                  <a:cxn ang="0">
                    <a:pos x="409" y="430"/>
                  </a:cxn>
                  <a:cxn ang="0">
                    <a:pos x="447" y="367"/>
                  </a:cxn>
                  <a:cxn ang="0">
                    <a:pos x="462" y="307"/>
                  </a:cxn>
                  <a:cxn ang="0">
                    <a:pos x="483" y="191"/>
                  </a:cxn>
                  <a:cxn ang="0">
                    <a:pos x="454" y="160"/>
                  </a:cxn>
                  <a:cxn ang="0">
                    <a:pos x="454" y="131"/>
                  </a:cxn>
                  <a:cxn ang="0">
                    <a:pos x="472" y="118"/>
                  </a:cxn>
                  <a:cxn ang="0">
                    <a:pos x="435" y="70"/>
                  </a:cxn>
                  <a:cxn ang="0">
                    <a:pos x="363" y="55"/>
                  </a:cxn>
                  <a:cxn ang="0">
                    <a:pos x="281" y="21"/>
                  </a:cxn>
                  <a:cxn ang="0">
                    <a:pos x="265" y="23"/>
                  </a:cxn>
                  <a:cxn ang="0">
                    <a:pos x="205" y="18"/>
                  </a:cxn>
                  <a:cxn ang="0">
                    <a:pos x="179" y="76"/>
                  </a:cxn>
                  <a:cxn ang="0">
                    <a:pos x="210" y="84"/>
                  </a:cxn>
                  <a:cxn ang="0">
                    <a:pos x="189" y="100"/>
                  </a:cxn>
                  <a:cxn ang="0">
                    <a:pos x="148" y="121"/>
                  </a:cxn>
                  <a:cxn ang="0">
                    <a:pos x="148" y="159"/>
                  </a:cxn>
                  <a:cxn ang="0">
                    <a:pos x="116" y="235"/>
                  </a:cxn>
                  <a:cxn ang="0">
                    <a:pos x="110" y="191"/>
                  </a:cxn>
                  <a:cxn ang="0">
                    <a:pos x="129" y="142"/>
                  </a:cxn>
                  <a:cxn ang="0">
                    <a:pos x="101" y="142"/>
                  </a:cxn>
                  <a:cxn ang="0">
                    <a:pos x="64" y="196"/>
                  </a:cxn>
                  <a:cxn ang="0">
                    <a:pos x="45" y="225"/>
                  </a:cxn>
                  <a:cxn ang="0">
                    <a:pos x="45" y="259"/>
                  </a:cxn>
                  <a:cxn ang="0">
                    <a:pos x="22" y="275"/>
                  </a:cxn>
                  <a:cxn ang="0">
                    <a:pos x="19" y="361"/>
                  </a:cxn>
                  <a:cxn ang="0">
                    <a:pos x="9" y="448"/>
                  </a:cxn>
                  <a:cxn ang="0">
                    <a:pos x="6" y="484"/>
                  </a:cxn>
                  <a:cxn ang="0">
                    <a:pos x="0" y="519"/>
                  </a:cxn>
                  <a:cxn ang="0">
                    <a:pos x="64" y="644"/>
                  </a:cxn>
                  <a:cxn ang="0">
                    <a:pos x="71" y="739"/>
                  </a:cxn>
                  <a:cxn ang="0">
                    <a:pos x="37" y="851"/>
                  </a:cxn>
                  <a:cxn ang="0">
                    <a:pos x="1" y="909"/>
                  </a:cxn>
                  <a:cxn ang="0">
                    <a:pos x="259" y="885"/>
                  </a:cxn>
                  <a:cxn ang="0">
                    <a:pos x="333" y="891"/>
                  </a:cxn>
                  <a:cxn ang="0">
                    <a:pos x="505" y="864"/>
                  </a:cxn>
                  <a:cxn ang="0">
                    <a:pos x="544" y="854"/>
                  </a:cxn>
                  <a:cxn ang="0">
                    <a:pos x="567" y="802"/>
                  </a:cxn>
                  <a:cxn ang="0">
                    <a:pos x="585" y="734"/>
                  </a:cxn>
                  <a:cxn ang="0">
                    <a:pos x="612" y="715"/>
                  </a:cxn>
                  <a:cxn ang="0">
                    <a:pos x="629" y="649"/>
                  </a:cxn>
                  <a:cxn ang="0">
                    <a:pos x="641" y="661"/>
                  </a:cxn>
                  <a:cxn ang="0">
                    <a:pos x="669" y="653"/>
                  </a:cxn>
                </a:cxnLst>
                <a:rect l="0" t="0" r="r" b="b"/>
                <a:pathLst>
                  <a:path w="669" h="909">
                    <a:moveTo>
                      <a:pt x="666" y="558"/>
                    </a:moveTo>
                    <a:cubicBezTo>
                      <a:pt x="633" y="476"/>
                      <a:pt x="633" y="476"/>
                      <a:pt x="633" y="476"/>
                    </a:cubicBezTo>
                    <a:cubicBezTo>
                      <a:pt x="611" y="385"/>
                      <a:pt x="611" y="385"/>
                      <a:pt x="611" y="385"/>
                    </a:cubicBezTo>
                    <a:cubicBezTo>
                      <a:pt x="586" y="353"/>
                      <a:pt x="586" y="353"/>
                      <a:pt x="586" y="353"/>
                    </a:cubicBezTo>
                    <a:cubicBezTo>
                      <a:pt x="561" y="335"/>
                      <a:pt x="561" y="335"/>
                      <a:pt x="561" y="335"/>
                    </a:cubicBezTo>
                    <a:cubicBezTo>
                      <a:pt x="544" y="346"/>
                      <a:pt x="544" y="346"/>
                      <a:pt x="544" y="346"/>
                    </a:cubicBezTo>
                    <a:cubicBezTo>
                      <a:pt x="506" y="364"/>
                      <a:pt x="506" y="364"/>
                      <a:pt x="506" y="364"/>
                    </a:cubicBezTo>
                    <a:cubicBezTo>
                      <a:pt x="486" y="414"/>
                      <a:pt x="486" y="414"/>
                      <a:pt x="486" y="414"/>
                    </a:cubicBezTo>
                    <a:cubicBezTo>
                      <a:pt x="459" y="451"/>
                      <a:pt x="459" y="451"/>
                      <a:pt x="459" y="451"/>
                    </a:cubicBezTo>
                    <a:cubicBezTo>
                      <a:pt x="447" y="458"/>
                      <a:pt x="447" y="458"/>
                      <a:pt x="447" y="458"/>
                    </a:cubicBezTo>
                    <a:cubicBezTo>
                      <a:pt x="433" y="451"/>
                      <a:pt x="433" y="451"/>
                      <a:pt x="433" y="451"/>
                    </a:cubicBezTo>
                    <a:cubicBezTo>
                      <a:pt x="433" y="451"/>
                      <a:pt x="407" y="437"/>
                      <a:pt x="409" y="430"/>
                    </a:cubicBezTo>
                    <a:cubicBezTo>
                      <a:pt x="410" y="424"/>
                      <a:pt x="413" y="380"/>
                      <a:pt x="413" y="380"/>
                    </a:cubicBezTo>
                    <a:cubicBezTo>
                      <a:pt x="447" y="367"/>
                      <a:pt x="447" y="367"/>
                      <a:pt x="447" y="367"/>
                    </a:cubicBezTo>
                    <a:cubicBezTo>
                      <a:pt x="456" y="333"/>
                      <a:pt x="456" y="333"/>
                      <a:pt x="456" y="333"/>
                    </a:cubicBezTo>
                    <a:cubicBezTo>
                      <a:pt x="462" y="307"/>
                      <a:pt x="462" y="307"/>
                      <a:pt x="462" y="307"/>
                    </a:cubicBezTo>
                    <a:cubicBezTo>
                      <a:pt x="486" y="291"/>
                      <a:pt x="486" y="291"/>
                      <a:pt x="486" y="291"/>
                    </a:cubicBezTo>
                    <a:cubicBezTo>
                      <a:pt x="483" y="191"/>
                      <a:pt x="483" y="191"/>
                      <a:pt x="483" y="191"/>
                    </a:cubicBezTo>
                    <a:cubicBezTo>
                      <a:pt x="467" y="168"/>
                      <a:pt x="467" y="168"/>
                      <a:pt x="467" y="168"/>
                    </a:cubicBezTo>
                    <a:cubicBezTo>
                      <a:pt x="454" y="160"/>
                      <a:pt x="454" y="160"/>
                      <a:pt x="454" y="160"/>
                    </a:cubicBezTo>
                    <a:cubicBezTo>
                      <a:pt x="446" y="139"/>
                      <a:pt x="446" y="139"/>
                      <a:pt x="446" y="139"/>
                    </a:cubicBezTo>
                    <a:cubicBezTo>
                      <a:pt x="454" y="131"/>
                      <a:pt x="454" y="131"/>
                      <a:pt x="454" y="131"/>
                    </a:cubicBezTo>
                    <a:cubicBezTo>
                      <a:pt x="470" y="134"/>
                      <a:pt x="470" y="134"/>
                      <a:pt x="470" y="134"/>
                    </a:cubicBezTo>
                    <a:cubicBezTo>
                      <a:pt x="472" y="118"/>
                      <a:pt x="472" y="118"/>
                      <a:pt x="472" y="118"/>
                    </a:cubicBezTo>
                    <a:cubicBezTo>
                      <a:pt x="447" y="96"/>
                      <a:pt x="447" y="96"/>
                      <a:pt x="447" y="96"/>
                    </a:cubicBezTo>
                    <a:cubicBezTo>
                      <a:pt x="435" y="70"/>
                      <a:pt x="435" y="70"/>
                      <a:pt x="435" y="70"/>
                    </a:cubicBezTo>
                    <a:cubicBezTo>
                      <a:pt x="409" y="70"/>
                      <a:pt x="409" y="70"/>
                      <a:pt x="409" y="70"/>
                    </a:cubicBezTo>
                    <a:cubicBezTo>
                      <a:pt x="363" y="55"/>
                      <a:pt x="363" y="55"/>
                      <a:pt x="363" y="55"/>
                    </a:cubicBezTo>
                    <a:cubicBezTo>
                      <a:pt x="308" y="21"/>
                      <a:pt x="308" y="21"/>
                      <a:pt x="308" y="21"/>
                    </a:cubicBezTo>
                    <a:cubicBezTo>
                      <a:pt x="281" y="21"/>
                      <a:pt x="281" y="21"/>
                      <a:pt x="281" y="21"/>
                    </a:cubicBezTo>
                    <a:cubicBezTo>
                      <a:pt x="274" y="28"/>
                      <a:pt x="274" y="28"/>
                      <a:pt x="274" y="28"/>
                    </a:cubicBezTo>
                    <a:cubicBezTo>
                      <a:pt x="265" y="23"/>
                      <a:pt x="265" y="23"/>
                      <a:pt x="265" y="23"/>
                    </a:cubicBezTo>
                    <a:cubicBezTo>
                      <a:pt x="234" y="0"/>
                      <a:pt x="234" y="0"/>
                      <a:pt x="234" y="0"/>
                    </a:cubicBezTo>
                    <a:cubicBezTo>
                      <a:pt x="205" y="18"/>
                      <a:pt x="205" y="18"/>
                      <a:pt x="205" y="18"/>
                    </a:cubicBezTo>
                    <a:cubicBezTo>
                      <a:pt x="176" y="41"/>
                      <a:pt x="176" y="41"/>
                      <a:pt x="176" y="41"/>
                    </a:cubicBezTo>
                    <a:cubicBezTo>
                      <a:pt x="179" y="76"/>
                      <a:pt x="179" y="76"/>
                      <a:pt x="179" y="76"/>
                    </a:cubicBezTo>
                    <a:cubicBezTo>
                      <a:pt x="189" y="79"/>
                      <a:pt x="189" y="79"/>
                      <a:pt x="189" y="79"/>
                    </a:cubicBezTo>
                    <a:cubicBezTo>
                      <a:pt x="210" y="84"/>
                      <a:pt x="210" y="84"/>
                      <a:pt x="210" y="84"/>
                    </a:cubicBezTo>
                    <a:cubicBezTo>
                      <a:pt x="215" y="92"/>
                      <a:pt x="215" y="92"/>
                      <a:pt x="215" y="92"/>
                    </a:cubicBezTo>
                    <a:cubicBezTo>
                      <a:pt x="189" y="100"/>
                      <a:pt x="189" y="100"/>
                      <a:pt x="189" y="100"/>
                    </a:cubicBezTo>
                    <a:cubicBezTo>
                      <a:pt x="163" y="104"/>
                      <a:pt x="163" y="104"/>
                      <a:pt x="163" y="104"/>
                    </a:cubicBezTo>
                    <a:cubicBezTo>
                      <a:pt x="148" y="121"/>
                      <a:pt x="148" y="121"/>
                      <a:pt x="148" y="121"/>
                    </a:cubicBezTo>
                    <a:cubicBezTo>
                      <a:pt x="145" y="142"/>
                      <a:pt x="145" y="142"/>
                      <a:pt x="145" y="142"/>
                    </a:cubicBezTo>
                    <a:cubicBezTo>
                      <a:pt x="148" y="159"/>
                      <a:pt x="148" y="159"/>
                      <a:pt x="148" y="159"/>
                    </a:cubicBezTo>
                    <a:cubicBezTo>
                      <a:pt x="152" y="214"/>
                      <a:pt x="152" y="214"/>
                      <a:pt x="152" y="214"/>
                    </a:cubicBezTo>
                    <a:cubicBezTo>
                      <a:pt x="116" y="235"/>
                      <a:pt x="116" y="235"/>
                      <a:pt x="116" y="235"/>
                    </a:cubicBezTo>
                    <a:cubicBezTo>
                      <a:pt x="110" y="233"/>
                      <a:pt x="110" y="233"/>
                      <a:pt x="110" y="233"/>
                    </a:cubicBezTo>
                    <a:cubicBezTo>
                      <a:pt x="110" y="191"/>
                      <a:pt x="110" y="191"/>
                      <a:pt x="110" y="191"/>
                    </a:cubicBezTo>
                    <a:cubicBezTo>
                      <a:pt x="123" y="167"/>
                      <a:pt x="123" y="167"/>
                      <a:pt x="123" y="167"/>
                    </a:cubicBezTo>
                    <a:cubicBezTo>
                      <a:pt x="129" y="142"/>
                      <a:pt x="129" y="142"/>
                      <a:pt x="129" y="142"/>
                    </a:cubicBezTo>
                    <a:cubicBezTo>
                      <a:pt x="121" y="134"/>
                      <a:pt x="121" y="134"/>
                      <a:pt x="121" y="134"/>
                    </a:cubicBezTo>
                    <a:cubicBezTo>
                      <a:pt x="101" y="142"/>
                      <a:pt x="101" y="142"/>
                      <a:pt x="101" y="142"/>
                    </a:cubicBezTo>
                    <a:cubicBezTo>
                      <a:pt x="92" y="185"/>
                      <a:pt x="92" y="185"/>
                      <a:pt x="92" y="185"/>
                    </a:cubicBezTo>
                    <a:cubicBezTo>
                      <a:pt x="64" y="196"/>
                      <a:pt x="64" y="196"/>
                      <a:pt x="64" y="196"/>
                    </a:cubicBezTo>
                    <a:cubicBezTo>
                      <a:pt x="47" y="215"/>
                      <a:pt x="47" y="215"/>
                      <a:pt x="47" y="215"/>
                    </a:cubicBezTo>
                    <a:cubicBezTo>
                      <a:pt x="45" y="225"/>
                      <a:pt x="45" y="225"/>
                      <a:pt x="45" y="225"/>
                    </a:cubicBezTo>
                    <a:cubicBezTo>
                      <a:pt x="51" y="233"/>
                      <a:pt x="51" y="233"/>
                      <a:pt x="51" y="233"/>
                    </a:cubicBezTo>
                    <a:cubicBezTo>
                      <a:pt x="45" y="259"/>
                      <a:pt x="45" y="259"/>
                      <a:pt x="45" y="259"/>
                    </a:cubicBezTo>
                    <a:cubicBezTo>
                      <a:pt x="22" y="264"/>
                      <a:pt x="22" y="264"/>
                      <a:pt x="22" y="264"/>
                    </a:cubicBezTo>
                    <a:cubicBezTo>
                      <a:pt x="22" y="275"/>
                      <a:pt x="22" y="275"/>
                      <a:pt x="22" y="275"/>
                    </a:cubicBezTo>
                    <a:cubicBezTo>
                      <a:pt x="30" y="299"/>
                      <a:pt x="30" y="299"/>
                      <a:pt x="30" y="299"/>
                    </a:cubicBezTo>
                    <a:cubicBezTo>
                      <a:pt x="19" y="361"/>
                      <a:pt x="19" y="361"/>
                      <a:pt x="19" y="361"/>
                    </a:cubicBezTo>
                    <a:cubicBezTo>
                      <a:pt x="3" y="401"/>
                      <a:pt x="3" y="401"/>
                      <a:pt x="3" y="401"/>
                    </a:cubicBezTo>
                    <a:cubicBezTo>
                      <a:pt x="9" y="448"/>
                      <a:pt x="9" y="448"/>
                      <a:pt x="9" y="448"/>
                    </a:cubicBezTo>
                    <a:cubicBezTo>
                      <a:pt x="14" y="459"/>
                      <a:pt x="14" y="459"/>
                      <a:pt x="14" y="459"/>
                    </a:cubicBezTo>
                    <a:cubicBezTo>
                      <a:pt x="6" y="484"/>
                      <a:pt x="6" y="484"/>
                      <a:pt x="6" y="484"/>
                    </a:cubicBezTo>
                    <a:cubicBezTo>
                      <a:pt x="3" y="492"/>
                      <a:pt x="3" y="492"/>
                      <a:pt x="3" y="492"/>
                    </a:cubicBezTo>
                    <a:cubicBezTo>
                      <a:pt x="0" y="519"/>
                      <a:pt x="0" y="519"/>
                      <a:pt x="0" y="519"/>
                    </a:cubicBezTo>
                    <a:cubicBezTo>
                      <a:pt x="35" y="579"/>
                      <a:pt x="35" y="579"/>
                      <a:pt x="35" y="579"/>
                    </a:cubicBezTo>
                    <a:cubicBezTo>
                      <a:pt x="64" y="644"/>
                      <a:pt x="64" y="644"/>
                      <a:pt x="64" y="644"/>
                    </a:cubicBezTo>
                    <a:cubicBezTo>
                      <a:pt x="79" y="692"/>
                      <a:pt x="79" y="692"/>
                      <a:pt x="79" y="692"/>
                    </a:cubicBezTo>
                    <a:cubicBezTo>
                      <a:pt x="71" y="739"/>
                      <a:pt x="71" y="739"/>
                      <a:pt x="71" y="739"/>
                    </a:cubicBezTo>
                    <a:cubicBezTo>
                      <a:pt x="61" y="799"/>
                      <a:pt x="61" y="799"/>
                      <a:pt x="61" y="799"/>
                    </a:cubicBezTo>
                    <a:cubicBezTo>
                      <a:pt x="37" y="851"/>
                      <a:pt x="37" y="851"/>
                      <a:pt x="37" y="851"/>
                    </a:cubicBezTo>
                    <a:cubicBezTo>
                      <a:pt x="34" y="878"/>
                      <a:pt x="34" y="878"/>
                      <a:pt x="34" y="878"/>
                    </a:cubicBezTo>
                    <a:cubicBezTo>
                      <a:pt x="1" y="909"/>
                      <a:pt x="1" y="909"/>
                      <a:pt x="1" y="909"/>
                    </a:cubicBezTo>
                    <a:cubicBezTo>
                      <a:pt x="45" y="907"/>
                      <a:pt x="45" y="907"/>
                      <a:pt x="45" y="907"/>
                    </a:cubicBezTo>
                    <a:cubicBezTo>
                      <a:pt x="259" y="885"/>
                      <a:pt x="259" y="885"/>
                      <a:pt x="259" y="885"/>
                    </a:cubicBezTo>
                    <a:cubicBezTo>
                      <a:pt x="332" y="875"/>
                      <a:pt x="332" y="875"/>
                      <a:pt x="332" y="875"/>
                    </a:cubicBezTo>
                    <a:cubicBezTo>
                      <a:pt x="333" y="891"/>
                      <a:pt x="333" y="891"/>
                      <a:pt x="333" y="891"/>
                    </a:cubicBezTo>
                    <a:cubicBezTo>
                      <a:pt x="402" y="879"/>
                      <a:pt x="402" y="879"/>
                      <a:pt x="402" y="879"/>
                    </a:cubicBezTo>
                    <a:cubicBezTo>
                      <a:pt x="505" y="864"/>
                      <a:pt x="505" y="864"/>
                      <a:pt x="505" y="864"/>
                    </a:cubicBezTo>
                    <a:cubicBezTo>
                      <a:pt x="543" y="860"/>
                      <a:pt x="543" y="860"/>
                      <a:pt x="543" y="860"/>
                    </a:cubicBezTo>
                    <a:cubicBezTo>
                      <a:pt x="544" y="854"/>
                      <a:pt x="544" y="854"/>
                      <a:pt x="544" y="854"/>
                    </a:cubicBezTo>
                    <a:cubicBezTo>
                      <a:pt x="546" y="839"/>
                      <a:pt x="546" y="839"/>
                      <a:pt x="546" y="839"/>
                    </a:cubicBezTo>
                    <a:cubicBezTo>
                      <a:pt x="567" y="802"/>
                      <a:pt x="567" y="802"/>
                      <a:pt x="567" y="802"/>
                    </a:cubicBezTo>
                    <a:cubicBezTo>
                      <a:pt x="587" y="785"/>
                      <a:pt x="587" y="785"/>
                      <a:pt x="587" y="785"/>
                    </a:cubicBezTo>
                    <a:cubicBezTo>
                      <a:pt x="585" y="734"/>
                      <a:pt x="585" y="734"/>
                      <a:pt x="585" y="734"/>
                    </a:cubicBezTo>
                    <a:cubicBezTo>
                      <a:pt x="601" y="718"/>
                      <a:pt x="601" y="718"/>
                      <a:pt x="601" y="718"/>
                    </a:cubicBezTo>
                    <a:cubicBezTo>
                      <a:pt x="612" y="715"/>
                      <a:pt x="612" y="715"/>
                      <a:pt x="612" y="715"/>
                    </a:cubicBezTo>
                    <a:cubicBezTo>
                      <a:pt x="614" y="679"/>
                      <a:pt x="614" y="679"/>
                      <a:pt x="614" y="679"/>
                    </a:cubicBezTo>
                    <a:cubicBezTo>
                      <a:pt x="629" y="649"/>
                      <a:pt x="629" y="649"/>
                      <a:pt x="629" y="649"/>
                    </a:cubicBezTo>
                    <a:cubicBezTo>
                      <a:pt x="640" y="655"/>
                      <a:pt x="640" y="655"/>
                      <a:pt x="640" y="655"/>
                    </a:cubicBezTo>
                    <a:cubicBezTo>
                      <a:pt x="641" y="661"/>
                      <a:pt x="641" y="661"/>
                      <a:pt x="641" y="661"/>
                    </a:cubicBezTo>
                    <a:cubicBezTo>
                      <a:pt x="650" y="663"/>
                      <a:pt x="650" y="663"/>
                      <a:pt x="650" y="663"/>
                    </a:cubicBezTo>
                    <a:cubicBezTo>
                      <a:pt x="669" y="653"/>
                      <a:pt x="669" y="653"/>
                      <a:pt x="669" y="653"/>
                    </a:cubicBezTo>
                    <a:lnTo>
                      <a:pt x="666" y="558"/>
                    </a:lnTo>
                    <a:close/>
                  </a:path>
                </a:pathLst>
              </a:custGeom>
              <a:solidFill>
                <a:srgbClr val="88BF3D"/>
              </a:solidFill>
              <a:ln w="28575" cap="flat" cmpd="sng">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r>
                  <a:rPr lang="en-US" sz="900" dirty="0" smtClean="0">
                    <a:solidFill>
                      <a:schemeClr val="bg1"/>
                    </a:solidFill>
                    <a:latin typeface="Calibri" panose="020F0502020204030204" pitchFamily="34" charset="0"/>
                    <a:cs typeface="Proxima Nova Cond Regular"/>
                  </a:rPr>
                  <a:t> </a:t>
                </a:r>
                <a:endParaRPr lang="en-US" sz="900" dirty="0">
                  <a:solidFill>
                    <a:schemeClr val="bg1"/>
                  </a:solidFill>
                  <a:latin typeface="Calibri" panose="020F0502020204030204" pitchFamily="34" charset="0"/>
                  <a:cs typeface="Proxima Nova Cond Regular"/>
                </a:endParaRPr>
              </a:p>
            </p:txBody>
          </p:sp>
          <p:sp>
            <p:nvSpPr>
              <p:cNvPr id="21" name="Freeform 9"/>
              <p:cNvSpPr>
                <a:spLocks noEditPoints="1"/>
              </p:cNvSpPr>
              <p:nvPr/>
            </p:nvSpPr>
            <p:spPr bwMode="auto">
              <a:xfrm>
                <a:off x="5797026" y="2248786"/>
                <a:ext cx="766284" cy="470322"/>
              </a:xfrm>
              <a:custGeom>
                <a:avLst/>
                <a:gdLst/>
                <a:ahLst/>
                <a:cxnLst>
                  <a:cxn ang="0">
                    <a:pos x="160" y="53"/>
                  </a:cxn>
                  <a:cxn ang="0">
                    <a:pos x="235" y="6"/>
                  </a:cxn>
                  <a:cxn ang="0">
                    <a:pos x="262" y="5"/>
                  </a:cxn>
                  <a:cxn ang="0">
                    <a:pos x="178" y="75"/>
                  </a:cxn>
                  <a:cxn ang="0">
                    <a:pos x="141" y="73"/>
                  </a:cxn>
                  <a:cxn ang="0">
                    <a:pos x="1009" y="420"/>
                  </a:cxn>
                  <a:cxn ang="0">
                    <a:pos x="1055" y="409"/>
                  </a:cxn>
                  <a:cxn ang="0">
                    <a:pos x="1035" y="374"/>
                  </a:cxn>
                  <a:cxn ang="0">
                    <a:pos x="997" y="378"/>
                  </a:cxn>
                  <a:cxn ang="0">
                    <a:pos x="1003" y="394"/>
                  </a:cxn>
                  <a:cxn ang="0">
                    <a:pos x="7" y="359"/>
                  </a:cxn>
                  <a:cxn ang="0">
                    <a:pos x="70" y="328"/>
                  </a:cxn>
                  <a:cxn ang="0">
                    <a:pos x="77" y="312"/>
                  </a:cxn>
                  <a:cxn ang="0">
                    <a:pos x="161" y="283"/>
                  </a:cxn>
                  <a:cxn ang="0">
                    <a:pos x="206" y="249"/>
                  </a:cxn>
                  <a:cxn ang="0">
                    <a:pos x="243" y="212"/>
                  </a:cxn>
                  <a:cxn ang="0">
                    <a:pos x="279" y="171"/>
                  </a:cxn>
                  <a:cxn ang="0">
                    <a:pos x="369" y="142"/>
                  </a:cxn>
                  <a:cxn ang="0">
                    <a:pos x="377" y="163"/>
                  </a:cxn>
                  <a:cxn ang="0">
                    <a:pos x="326" y="204"/>
                  </a:cxn>
                  <a:cxn ang="0">
                    <a:pos x="298" y="236"/>
                  </a:cxn>
                  <a:cxn ang="0">
                    <a:pos x="271" y="294"/>
                  </a:cxn>
                  <a:cxn ang="0">
                    <a:pos x="288" y="288"/>
                  </a:cxn>
                  <a:cxn ang="0">
                    <a:pos x="337" y="272"/>
                  </a:cxn>
                  <a:cxn ang="0">
                    <a:pos x="392" y="281"/>
                  </a:cxn>
                  <a:cxn ang="0">
                    <a:pos x="421" y="323"/>
                  </a:cxn>
                  <a:cxn ang="0">
                    <a:pos x="487" y="349"/>
                  </a:cxn>
                  <a:cxn ang="0">
                    <a:pos x="518" y="352"/>
                  </a:cxn>
                  <a:cxn ang="0">
                    <a:pos x="547" y="349"/>
                  </a:cxn>
                  <a:cxn ang="0">
                    <a:pos x="575" y="340"/>
                  </a:cxn>
                  <a:cxn ang="0">
                    <a:pos x="649" y="293"/>
                  </a:cxn>
                  <a:cxn ang="0">
                    <a:pos x="761" y="270"/>
                  </a:cxn>
                  <a:cxn ang="0">
                    <a:pos x="801" y="259"/>
                  </a:cxn>
                  <a:cxn ang="0">
                    <a:pos x="806" y="319"/>
                  </a:cxn>
                  <a:cxn ang="0">
                    <a:pos x="854" y="322"/>
                  </a:cxn>
                  <a:cxn ang="0">
                    <a:pos x="927" y="294"/>
                  </a:cxn>
                  <a:cxn ang="0">
                    <a:pos x="942" y="369"/>
                  </a:cxn>
                  <a:cxn ang="0">
                    <a:pos x="987" y="406"/>
                  </a:cxn>
                  <a:cxn ang="0">
                    <a:pos x="987" y="419"/>
                  </a:cxn>
                  <a:cxn ang="0">
                    <a:pos x="942" y="411"/>
                  </a:cxn>
                  <a:cxn ang="0">
                    <a:pos x="898" y="416"/>
                  </a:cxn>
                  <a:cxn ang="0">
                    <a:pos x="848" y="430"/>
                  </a:cxn>
                  <a:cxn ang="0">
                    <a:pos x="738" y="419"/>
                  </a:cxn>
                  <a:cxn ang="0">
                    <a:pos x="649" y="451"/>
                  </a:cxn>
                  <a:cxn ang="0">
                    <a:pos x="613" y="490"/>
                  </a:cxn>
                  <a:cxn ang="0">
                    <a:pos x="596" y="500"/>
                  </a:cxn>
                  <a:cxn ang="0">
                    <a:pos x="536" y="508"/>
                  </a:cxn>
                  <a:cxn ang="0">
                    <a:pos x="518" y="491"/>
                  </a:cxn>
                  <a:cxn ang="0">
                    <a:pos x="491" y="537"/>
                  </a:cxn>
                  <a:cxn ang="0">
                    <a:pos x="449" y="647"/>
                  </a:cxn>
                  <a:cxn ang="0">
                    <a:pos x="424" y="627"/>
                  </a:cxn>
                  <a:cxn ang="0">
                    <a:pos x="369" y="510"/>
                  </a:cxn>
                  <a:cxn ang="0">
                    <a:pos x="227" y="460"/>
                  </a:cxn>
                  <a:cxn ang="0">
                    <a:pos x="116" y="428"/>
                  </a:cxn>
                  <a:cxn ang="0">
                    <a:pos x="0" y="365"/>
                  </a:cxn>
                </a:cxnLst>
                <a:rect l="0" t="0" r="r" b="b"/>
                <a:pathLst>
                  <a:path w="1055" h="647">
                    <a:moveTo>
                      <a:pt x="141" y="73"/>
                    </a:moveTo>
                    <a:cubicBezTo>
                      <a:pt x="160" y="53"/>
                      <a:pt x="160" y="53"/>
                      <a:pt x="160" y="53"/>
                    </a:cubicBezTo>
                    <a:cubicBezTo>
                      <a:pt x="181" y="45"/>
                      <a:pt x="181" y="45"/>
                      <a:pt x="181" y="45"/>
                    </a:cubicBezTo>
                    <a:cubicBezTo>
                      <a:pt x="235" y="6"/>
                      <a:pt x="235" y="6"/>
                      <a:pt x="235" y="6"/>
                    </a:cubicBezTo>
                    <a:cubicBezTo>
                      <a:pt x="258" y="0"/>
                      <a:pt x="258" y="0"/>
                      <a:pt x="258" y="0"/>
                    </a:cubicBezTo>
                    <a:cubicBezTo>
                      <a:pt x="262" y="5"/>
                      <a:pt x="262" y="5"/>
                      <a:pt x="262" y="5"/>
                    </a:cubicBezTo>
                    <a:cubicBezTo>
                      <a:pt x="211" y="56"/>
                      <a:pt x="211" y="56"/>
                      <a:pt x="211" y="56"/>
                    </a:cubicBezTo>
                    <a:cubicBezTo>
                      <a:pt x="178" y="75"/>
                      <a:pt x="178" y="75"/>
                      <a:pt x="178" y="75"/>
                    </a:cubicBezTo>
                    <a:cubicBezTo>
                      <a:pt x="157" y="85"/>
                      <a:pt x="157" y="85"/>
                      <a:pt x="157" y="85"/>
                    </a:cubicBezTo>
                    <a:lnTo>
                      <a:pt x="141" y="73"/>
                    </a:lnTo>
                    <a:close/>
                    <a:moveTo>
                      <a:pt x="1003" y="394"/>
                    </a:moveTo>
                    <a:cubicBezTo>
                      <a:pt x="1009" y="420"/>
                      <a:pt x="1009" y="420"/>
                      <a:pt x="1009" y="420"/>
                    </a:cubicBezTo>
                    <a:cubicBezTo>
                      <a:pt x="1042" y="421"/>
                      <a:pt x="1042" y="421"/>
                      <a:pt x="1042" y="421"/>
                    </a:cubicBezTo>
                    <a:cubicBezTo>
                      <a:pt x="1055" y="409"/>
                      <a:pt x="1055" y="409"/>
                      <a:pt x="1055" y="409"/>
                    </a:cubicBezTo>
                    <a:cubicBezTo>
                      <a:pt x="1055" y="409"/>
                      <a:pt x="1054" y="394"/>
                      <a:pt x="1051" y="393"/>
                    </a:cubicBezTo>
                    <a:cubicBezTo>
                      <a:pt x="1047" y="391"/>
                      <a:pt x="1035" y="374"/>
                      <a:pt x="1035" y="374"/>
                    </a:cubicBezTo>
                    <a:cubicBezTo>
                      <a:pt x="1013" y="377"/>
                      <a:pt x="1013" y="377"/>
                      <a:pt x="1013" y="377"/>
                    </a:cubicBezTo>
                    <a:cubicBezTo>
                      <a:pt x="997" y="378"/>
                      <a:pt x="997" y="378"/>
                      <a:pt x="997" y="378"/>
                    </a:cubicBezTo>
                    <a:cubicBezTo>
                      <a:pt x="993" y="390"/>
                      <a:pt x="993" y="390"/>
                      <a:pt x="993" y="390"/>
                    </a:cubicBezTo>
                    <a:lnTo>
                      <a:pt x="1003" y="394"/>
                    </a:lnTo>
                    <a:close/>
                    <a:moveTo>
                      <a:pt x="0" y="365"/>
                    </a:moveTo>
                    <a:cubicBezTo>
                      <a:pt x="7" y="359"/>
                      <a:pt x="7" y="359"/>
                      <a:pt x="7" y="359"/>
                    </a:cubicBezTo>
                    <a:cubicBezTo>
                      <a:pt x="35" y="351"/>
                      <a:pt x="35" y="351"/>
                      <a:pt x="35" y="351"/>
                    </a:cubicBezTo>
                    <a:cubicBezTo>
                      <a:pt x="70" y="328"/>
                      <a:pt x="70" y="328"/>
                      <a:pt x="70" y="328"/>
                    </a:cubicBezTo>
                    <a:cubicBezTo>
                      <a:pt x="70" y="319"/>
                      <a:pt x="70" y="319"/>
                      <a:pt x="70" y="319"/>
                    </a:cubicBezTo>
                    <a:cubicBezTo>
                      <a:pt x="77" y="312"/>
                      <a:pt x="77" y="312"/>
                      <a:pt x="77" y="312"/>
                    </a:cubicBezTo>
                    <a:cubicBezTo>
                      <a:pt x="136" y="302"/>
                      <a:pt x="136" y="302"/>
                      <a:pt x="136" y="302"/>
                    </a:cubicBezTo>
                    <a:cubicBezTo>
                      <a:pt x="161" y="283"/>
                      <a:pt x="161" y="283"/>
                      <a:pt x="161" y="283"/>
                    </a:cubicBezTo>
                    <a:cubicBezTo>
                      <a:pt x="204" y="262"/>
                      <a:pt x="204" y="262"/>
                      <a:pt x="204" y="262"/>
                    </a:cubicBezTo>
                    <a:cubicBezTo>
                      <a:pt x="206" y="249"/>
                      <a:pt x="206" y="249"/>
                      <a:pt x="206" y="249"/>
                    </a:cubicBezTo>
                    <a:cubicBezTo>
                      <a:pt x="225" y="220"/>
                      <a:pt x="225" y="220"/>
                      <a:pt x="225" y="220"/>
                    </a:cubicBezTo>
                    <a:cubicBezTo>
                      <a:pt x="243" y="212"/>
                      <a:pt x="243" y="212"/>
                      <a:pt x="243" y="212"/>
                    </a:cubicBezTo>
                    <a:cubicBezTo>
                      <a:pt x="256" y="194"/>
                      <a:pt x="256" y="194"/>
                      <a:pt x="256" y="194"/>
                    </a:cubicBezTo>
                    <a:cubicBezTo>
                      <a:pt x="279" y="171"/>
                      <a:pt x="279" y="171"/>
                      <a:pt x="279" y="171"/>
                    </a:cubicBezTo>
                    <a:cubicBezTo>
                      <a:pt x="322" y="147"/>
                      <a:pt x="322" y="147"/>
                      <a:pt x="322" y="147"/>
                    </a:cubicBezTo>
                    <a:cubicBezTo>
                      <a:pt x="369" y="142"/>
                      <a:pt x="369" y="142"/>
                      <a:pt x="369" y="142"/>
                    </a:cubicBezTo>
                    <a:cubicBezTo>
                      <a:pt x="381" y="154"/>
                      <a:pt x="381" y="154"/>
                      <a:pt x="381" y="154"/>
                    </a:cubicBezTo>
                    <a:cubicBezTo>
                      <a:pt x="377" y="163"/>
                      <a:pt x="377" y="163"/>
                      <a:pt x="377" y="163"/>
                    </a:cubicBezTo>
                    <a:cubicBezTo>
                      <a:pt x="340" y="173"/>
                      <a:pt x="340" y="173"/>
                      <a:pt x="340" y="173"/>
                    </a:cubicBezTo>
                    <a:cubicBezTo>
                      <a:pt x="326" y="204"/>
                      <a:pt x="326" y="204"/>
                      <a:pt x="326" y="204"/>
                    </a:cubicBezTo>
                    <a:cubicBezTo>
                      <a:pt x="303" y="212"/>
                      <a:pt x="303" y="212"/>
                      <a:pt x="303" y="212"/>
                    </a:cubicBezTo>
                    <a:cubicBezTo>
                      <a:pt x="298" y="236"/>
                      <a:pt x="298" y="236"/>
                      <a:pt x="298" y="236"/>
                    </a:cubicBezTo>
                    <a:cubicBezTo>
                      <a:pt x="274" y="268"/>
                      <a:pt x="274" y="268"/>
                      <a:pt x="274" y="268"/>
                    </a:cubicBezTo>
                    <a:cubicBezTo>
                      <a:pt x="271" y="294"/>
                      <a:pt x="271" y="294"/>
                      <a:pt x="271" y="294"/>
                    </a:cubicBezTo>
                    <a:cubicBezTo>
                      <a:pt x="279" y="299"/>
                      <a:pt x="279" y="299"/>
                      <a:pt x="279" y="299"/>
                    </a:cubicBezTo>
                    <a:cubicBezTo>
                      <a:pt x="288" y="288"/>
                      <a:pt x="288" y="288"/>
                      <a:pt x="288" y="288"/>
                    </a:cubicBezTo>
                    <a:cubicBezTo>
                      <a:pt x="324" y="259"/>
                      <a:pt x="324" y="259"/>
                      <a:pt x="324" y="259"/>
                    </a:cubicBezTo>
                    <a:cubicBezTo>
                      <a:pt x="337" y="272"/>
                      <a:pt x="337" y="272"/>
                      <a:pt x="337" y="272"/>
                    </a:cubicBezTo>
                    <a:cubicBezTo>
                      <a:pt x="360" y="272"/>
                      <a:pt x="360" y="272"/>
                      <a:pt x="360" y="272"/>
                    </a:cubicBezTo>
                    <a:cubicBezTo>
                      <a:pt x="392" y="281"/>
                      <a:pt x="392" y="281"/>
                      <a:pt x="392" y="281"/>
                    </a:cubicBezTo>
                    <a:cubicBezTo>
                      <a:pt x="406" y="293"/>
                      <a:pt x="406" y="293"/>
                      <a:pt x="406" y="293"/>
                    </a:cubicBezTo>
                    <a:cubicBezTo>
                      <a:pt x="421" y="323"/>
                      <a:pt x="421" y="323"/>
                      <a:pt x="421" y="323"/>
                    </a:cubicBezTo>
                    <a:cubicBezTo>
                      <a:pt x="449" y="351"/>
                      <a:pt x="449" y="351"/>
                      <a:pt x="449" y="351"/>
                    </a:cubicBezTo>
                    <a:cubicBezTo>
                      <a:pt x="487" y="349"/>
                      <a:pt x="487" y="349"/>
                      <a:pt x="487" y="349"/>
                    </a:cubicBezTo>
                    <a:cubicBezTo>
                      <a:pt x="502" y="340"/>
                      <a:pt x="502" y="340"/>
                      <a:pt x="502" y="340"/>
                    </a:cubicBezTo>
                    <a:cubicBezTo>
                      <a:pt x="518" y="352"/>
                      <a:pt x="518" y="352"/>
                      <a:pt x="518" y="352"/>
                    </a:cubicBezTo>
                    <a:cubicBezTo>
                      <a:pt x="534" y="357"/>
                      <a:pt x="534" y="357"/>
                      <a:pt x="534" y="357"/>
                    </a:cubicBezTo>
                    <a:cubicBezTo>
                      <a:pt x="547" y="349"/>
                      <a:pt x="547" y="349"/>
                      <a:pt x="547" y="349"/>
                    </a:cubicBezTo>
                    <a:cubicBezTo>
                      <a:pt x="558" y="349"/>
                      <a:pt x="558" y="349"/>
                      <a:pt x="558" y="349"/>
                    </a:cubicBezTo>
                    <a:cubicBezTo>
                      <a:pt x="575" y="340"/>
                      <a:pt x="575" y="340"/>
                      <a:pt x="575" y="340"/>
                    </a:cubicBezTo>
                    <a:cubicBezTo>
                      <a:pt x="615" y="304"/>
                      <a:pt x="615" y="304"/>
                      <a:pt x="615" y="304"/>
                    </a:cubicBezTo>
                    <a:cubicBezTo>
                      <a:pt x="649" y="293"/>
                      <a:pt x="649" y="293"/>
                      <a:pt x="649" y="293"/>
                    </a:cubicBezTo>
                    <a:cubicBezTo>
                      <a:pt x="715" y="289"/>
                      <a:pt x="715" y="289"/>
                      <a:pt x="715" y="289"/>
                    </a:cubicBezTo>
                    <a:cubicBezTo>
                      <a:pt x="761" y="270"/>
                      <a:pt x="761" y="270"/>
                      <a:pt x="761" y="270"/>
                    </a:cubicBezTo>
                    <a:cubicBezTo>
                      <a:pt x="786" y="257"/>
                      <a:pt x="786" y="257"/>
                      <a:pt x="786" y="257"/>
                    </a:cubicBezTo>
                    <a:cubicBezTo>
                      <a:pt x="801" y="259"/>
                      <a:pt x="801" y="259"/>
                      <a:pt x="801" y="259"/>
                    </a:cubicBezTo>
                    <a:cubicBezTo>
                      <a:pt x="801" y="315"/>
                      <a:pt x="801" y="315"/>
                      <a:pt x="801" y="315"/>
                    </a:cubicBezTo>
                    <a:cubicBezTo>
                      <a:pt x="806" y="319"/>
                      <a:pt x="806" y="319"/>
                      <a:pt x="806" y="319"/>
                    </a:cubicBezTo>
                    <a:cubicBezTo>
                      <a:pt x="835" y="327"/>
                      <a:pt x="835" y="327"/>
                      <a:pt x="835" y="327"/>
                    </a:cubicBezTo>
                    <a:cubicBezTo>
                      <a:pt x="854" y="322"/>
                      <a:pt x="854" y="322"/>
                      <a:pt x="854" y="322"/>
                    </a:cubicBezTo>
                    <a:cubicBezTo>
                      <a:pt x="916" y="306"/>
                      <a:pt x="916" y="306"/>
                      <a:pt x="916" y="306"/>
                    </a:cubicBezTo>
                    <a:cubicBezTo>
                      <a:pt x="927" y="294"/>
                      <a:pt x="927" y="294"/>
                      <a:pt x="927" y="294"/>
                    </a:cubicBezTo>
                    <a:cubicBezTo>
                      <a:pt x="942" y="299"/>
                      <a:pt x="942" y="299"/>
                      <a:pt x="942" y="299"/>
                    </a:cubicBezTo>
                    <a:cubicBezTo>
                      <a:pt x="942" y="369"/>
                      <a:pt x="942" y="369"/>
                      <a:pt x="942" y="369"/>
                    </a:cubicBezTo>
                    <a:cubicBezTo>
                      <a:pt x="974" y="399"/>
                      <a:pt x="974" y="399"/>
                      <a:pt x="974" y="399"/>
                    </a:cubicBezTo>
                    <a:cubicBezTo>
                      <a:pt x="987" y="406"/>
                      <a:pt x="987" y="406"/>
                      <a:pt x="987" y="406"/>
                    </a:cubicBezTo>
                    <a:cubicBezTo>
                      <a:pt x="1000" y="416"/>
                      <a:pt x="1000" y="416"/>
                      <a:pt x="1000" y="416"/>
                    </a:cubicBezTo>
                    <a:cubicBezTo>
                      <a:pt x="987" y="419"/>
                      <a:pt x="987" y="419"/>
                      <a:pt x="987" y="419"/>
                    </a:cubicBezTo>
                    <a:cubicBezTo>
                      <a:pt x="979" y="416"/>
                      <a:pt x="979" y="416"/>
                      <a:pt x="979" y="416"/>
                    </a:cubicBezTo>
                    <a:cubicBezTo>
                      <a:pt x="942" y="411"/>
                      <a:pt x="942" y="411"/>
                      <a:pt x="942" y="411"/>
                    </a:cubicBezTo>
                    <a:cubicBezTo>
                      <a:pt x="921" y="417"/>
                      <a:pt x="921" y="417"/>
                      <a:pt x="921" y="417"/>
                    </a:cubicBezTo>
                    <a:cubicBezTo>
                      <a:pt x="898" y="416"/>
                      <a:pt x="898" y="416"/>
                      <a:pt x="898" y="416"/>
                    </a:cubicBezTo>
                    <a:cubicBezTo>
                      <a:pt x="866" y="430"/>
                      <a:pt x="866" y="430"/>
                      <a:pt x="866" y="430"/>
                    </a:cubicBezTo>
                    <a:cubicBezTo>
                      <a:pt x="848" y="430"/>
                      <a:pt x="848" y="430"/>
                      <a:pt x="848" y="430"/>
                    </a:cubicBezTo>
                    <a:cubicBezTo>
                      <a:pt x="790" y="417"/>
                      <a:pt x="790" y="417"/>
                      <a:pt x="790" y="417"/>
                    </a:cubicBezTo>
                    <a:cubicBezTo>
                      <a:pt x="738" y="419"/>
                      <a:pt x="738" y="419"/>
                      <a:pt x="738" y="419"/>
                    </a:cubicBezTo>
                    <a:cubicBezTo>
                      <a:pt x="718" y="445"/>
                      <a:pt x="718" y="445"/>
                      <a:pt x="718" y="445"/>
                    </a:cubicBezTo>
                    <a:cubicBezTo>
                      <a:pt x="649" y="451"/>
                      <a:pt x="649" y="451"/>
                      <a:pt x="649" y="451"/>
                    </a:cubicBezTo>
                    <a:cubicBezTo>
                      <a:pt x="625" y="459"/>
                      <a:pt x="625" y="459"/>
                      <a:pt x="625" y="459"/>
                    </a:cubicBezTo>
                    <a:cubicBezTo>
                      <a:pt x="613" y="490"/>
                      <a:pt x="613" y="490"/>
                      <a:pt x="613" y="490"/>
                    </a:cubicBezTo>
                    <a:cubicBezTo>
                      <a:pt x="600" y="501"/>
                      <a:pt x="600" y="501"/>
                      <a:pt x="600" y="501"/>
                    </a:cubicBezTo>
                    <a:cubicBezTo>
                      <a:pt x="596" y="500"/>
                      <a:pt x="596" y="500"/>
                      <a:pt x="596" y="500"/>
                    </a:cubicBezTo>
                    <a:cubicBezTo>
                      <a:pt x="581" y="483"/>
                      <a:pt x="581" y="483"/>
                      <a:pt x="581" y="483"/>
                    </a:cubicBezTo>
                    <a:cubicBezTo>
                      <a:pt x="536" y="508"/>
                      <a:pt x="536" y="508"/>
                      <a:pt x="536" y="508"/>
                    </a:cubicBezTo>
                    <a:cubicBezTo>
                      <a:pt x="529" y="508"/>
                      <a:pt x="529" y="508"/>
                      <a:pt x="529" y="508"/>
                    </a:cubicBezTo>
                    <a:cubicBezTo>
                      <a:pt x="518" y="491"/>
                      <a:pt x="518" y="491"/>
                      <a:pt x="518" y="491"/>
                    </a:cubicBezTo>
                    <a:cubicBezTo>
                      <a:pt x="510" y="493"/>
                      <a:pt x="510" y="493"/>
                      <a:pt x="510" y="493"/>
                    </a:cubicBezTo>
                    <a:cubicBezTo>
                      <a:pt x="491" y="537"/>
                      <a:pt x="491" y="537"/>
                      <a:pt x="491" y="537"/>
                    </a:cubicBezTo>
                    <a:cubicBezTo>
                      <a:pt x="481" y="577"/>
                      <a:pt x="481" y="577"/>
                      <a:pt x="481" y="577"/>
                    </a:cubicBezTo>
                    <a:cubicBezTo>
                      <a:pt x="449" y="647"/>
                      <a:pt x="449" y="647"/>
                      <a:pt x="449" y="647"/>
                    </a:cubicBezTo>
                    <a:cubicBezTo>
                      <a:pt x="437" y="637"/>
                      <a:pt x="437" y="637"/>
                      <a:pt x="437" y="637"/>
                    </a:cubicBezTo>
                    <a:cubicBezTo>
                      <a:pt x="424" y="627"/>
                      <a:pt x="424" y="627"/>
                      <a:pt x="424" y="627"/>
                    </a:cubicBezTo>
                    <a:cubicBezTo>
                      <a:pt x="404" y="524"/>
                      <a:pt x="404" y="524"/>
                      <a:pt x="404" y="524"/>
                    </a:cubicBezTo>
                    <a:cubicBezTo>
                      <a:pt x="369" y="510"/>
                      <a:pt x="369" y="510"/>
                      <a:pt x="369" y="510"/>
                    </a:cubicBezTo>
                    <a:cubicBezTo>
                      <a:pt x="348" y="487"/>
                      <a:pt x="348" y="487"/>
                      <a:pt x="348" y="487"/>
                    </a:cubicBezTo>
                    <a:cubicBezTo>
                      <a:pt x="227" y="460"/>
                      <a:pt x="227" y="460"/>
                      <a:pt x="227" y="460"/>
                    </a:cubicBezTo>
                    <a:cubicBezTo>
                      <a:pt x="198" y="449"/>
                      <a:pt x="198" y="449"/>
                      <a:pt x="198" y="449"/>
                    </a:cubicBezTo>
                    <a:cubicBezTo>
                      <a:pt x="116" y="428"/>
                      <a:pt x="116" y="428"/>
                      <a:pt x="116" y="428"/>
                    </a:cubicBezTo>
                    <a:cubicBezTo>
                      <a:pt x="37" y="416"/>
                      <a:pt x="37" y="416"/>
                      <a:pt x="37" y="416"/>
                    </a:cubicBezTo>
                    <a:lnTo>
                      <a:pt x="0" y="365"/>
                    </a:lnTo>
                    <a:close/>
                  </a:path>
                </a:pathLst>
              </a:custGeom>
              <a:solidFill>
                <a:srgbClr val="88BF3D"/>
              </a:solidFill>
              <a:ln w="28575" cap="flat" cmpd="sng">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solidFill>
                    <a:schemeClr val="bg1"/>
                  </a:solidFill>
                  <a:latin typeface="Calibri" panose="020F0502020204030204" pitchFamily="34" charset="0"/>
                  <a:cs typeface="Proxima Nova Cond Regular"/>
                </a:endParaRPr>
              </a:p>
            </p:txBody>
          </p:sp>
          <p:sp>
            <p:nvSpPr>
              <p:cNvPr id="22" name="Freeform 20"/>
              <p:cNvSpPr>
                <a:spLocks/>
              </p:cNvSpPr>
              <p:nvPr/>
            </p:nvSpPr>
            <p:spPr bwMode="auto">
              <a:xfrm>
                <a:off x="6501614" y="3111639"/>
                <a:ext cx="552582" cy="598185"/>
              </a:xfrm>
              <a:custGeom>
                <a:avLst/>
                <a:gdLst/>
                <a:ahLst/>
                <a:cxnLst>
                  <a:cxn ang="0">
                    <a:pos x="526" y="32"/>
                  </a:cxn>
                  <a:cxn ang="0">
                    <a:pos x="468" y="81"/>
                  </a:cxn>
                  <a:cxn ang="0">
                    <a:pos x="409" y="119"/>
                  </a:cxn>
                  <a:cxn ang="0">
                    <a:pos x="340" y="144"/>
                  </a:cxn>
                  <a:cxn ang="0">
                    <a:pos x="295" y="121"/>
                  </a:cxn>
                  <a:cxn ang="0">
                    <a:pos x="232" y="114"/>
                  </a:cxn>
                  <a:cxn ang="0">
                    <a:pos x="174" y="108"/>
                  </a:cxn>
                  <a:cxn ang="0">
                    <a:pos x="0" y="139"/>
                  </a:cxn>
                  <a:cxn ang="0">
                    <a:pos x="24" y="370"/>
                  </a:cxn>
                  <a:cxn ang="0">
                    <a:pos x="50" y="600"/>
                  </a:cxn>
                  <a:cxn ang="0">
                    <a:pos x="103" y="592"/>
                  </a:cxn>
                  <a:cxn ang="0">
                    <a:pos x="147" y="640"/>
                  </a:cxn>
                  <a:cxn ang="0">
                    <a:pos x="204" y="657"/>
                  </a:cxn>
                  <a:cxn ang="0">
                    <a:pos x="239" y="646"/>
                  </a:cxn>
                  <a:cxn ang="0">
                    <a:pos x="304" y="652"/>
                  </a:cxn>
                  <a:cxn ang="0">
                    <a:pos x="337" y="625"/>
                  </a:cxn>
                  <a:cxn ang="0">
                    <a:pos x="359" y="642"/>
                  </a:cxn>
                  <a:cxn ang="0">
                    <a:pos x="402" y="669"/>
                  </a:cxn>
                  <a:cxn ang="0">
                    <a:pos x="430" y="664"/>
                  </a:cxn>
                  <a:cxn ang="0">
                    <a:pos x="445" y="630"/>
                  </a:cxn>
                  <a:cxn ang="0">
                    <a:pos x="454" y="557"/>
                  </a:cxn>
                  <a:cxn ang="0">
                    <a:pos x="475" y="562"/>
                  </a:cxn>
                  <a:cxn ang="0">
                    <a:pos x="494" y="567"/>
                  </a:cxn>
                  <a:cxn ang="0">
                    <a:pos x="488" y="539"/>
                  </a:cxn>
                  <a:cxn ang="0">
                    <a:pos x="495" y="513"/>
                  </a:cxn>
                  <a:cxn ang="0">
                    <a:pos x="521" y="473"/>
                  </a:cxn>
                  <a:cxn ang="0">
                    <a:pos x="557" y="464"/>
                  </a:cxn>
                  <a:cxn ang="0">
                    <a:pos x="604" y="403"/>
                  </a:cxn>
                  <a:cxn ang="0">
                    <a:pos x="610" y="321"/>
                  </a:cxn>
                  <a:cxn ang="0">
                    <a:pos x="601" y="254"/>
                  </a:cxn>
                  <a:cxn ang="0">
                    <a:pos x="618" y="230"/>
                  </a:cxn>
                  <a:cxn ang="0">
                    <a:pos x="576" y="0"/>
                  </a:cxn>
                </a:cxnLst>
                <a:rect l="0" t="0" r="r" b="b"/>
                <a:pathLst>
                  <a:path w="618" h="669">
                    <a:moveTo>
                      <a:pt x="576" y="0"/>
                    </a:moveTo>
                    <a:lnTo>
                      <a:pt x="526" y="32"/>
                    </a:lnTo>
                    <a:lnTo>
                      <a:pt x="496" y="51"/>
                    </a:lnTo>
                    <a:lnTo>
                      <a:pt x="468" y="81"/>
                    </a:lnTo>
                    <a:lnTo>
                      <a:pt x="435" y="113"/>
                    </a:lnTo>
                    <a:lnTo>
                      <a:pt x="409" y="119"/>
                    </a:lnTo>
                    <a:lnTo>
                      <a:pt x="385" y="123"/>
                    </a:lnTo>
                    <a:lnTo>
                      <a:pt x="340" y="144"/>
                    </a:lnTo>
                    <a:lnTo>
                      <a:pt x="323" y="145"/>
                    </a:lnTo>
                    <a:lnTo>
                      <a:pt x="295" y="121"/>
                    </a:lnTo>
                    <a:lnTo>
                      <a:pt x="253" y="126"/>
                    </a:lnTo>
                    <a:lnTo>
                      <a:pt x="232" y="114"/>
                    </a:lnTo>
                    <a:lnTo>
                      <a:pt x="213" y="103"/>
                    </a:lnTo>
                    <a:lnTo>
                      <a:pt x="174" y="108"/>
                    </a:lnTo>
                    <a:lnTo>
                      <a:pt x="91" y="121"/>
                    </a:lnTo>
                    <a:lnTo>
                      <a:pt x="0" y="139"/>
                    </a:lnTo>
                    <a:lnTo>
                      <a:pt x="10" y="258"/>
                    </a:lnTo>
                    <a:lnTo>
                      <a:pt x="24" y="370"/>
                    </a:lnTo>
                    <a:lnTo>
                      <a:pt x="45" y="561"/>
                    </a:lnTo>
                    <a:lnTo>
                      <a:pt x="50" y="600"/>
                    </a:lnTo>
                    <a:lnTo>
                      <a:pt x="83" y="599"/>
                    </a:lnTo>
                    <a:lnTo>
                      <a:pt x="103" y="592"/>
                    </a:lnTo>
                    <a:lnTo>
                      <a:pt x="130" y="604"/>
                    </a:lnTo>
                    <a:lnTo>
                      <a:pt x="147" y="640"/>
                    </a:lnTo>
                    <a:lnTo>
                      <a:pt x="189" y="640"/>
                    </a:lnTo>
                    <a:lnTo>
                      <a:pt x="204" y="657"/>
                    </a:lnTo>
                    <a:lnTo>
                      <a:pt x="219" y="657"/>
                    </a:lnTo>
                    <a:lnTo>
                      <a:pt x="239" y="646"/>
                    </a:lnTo>
                    <a:lnTo>
                      <a:pt x="260" y="649"/>
                    </a:lnTo>
                    <a:lnTo>
                      <a:pt x="304" y="652"/>
                    </a:lnTo>
                    <a:lnTo>
                      <a:pt x="318" y="635"/>
                    </a:lnTo>
                    <a:lnTo>
                      <a:pt x="337" y="625"/>
                    </a:lnTo>
                    <a:lnTo>
                      <a:pt x="354" y="619"/>
                    </a:lnTo>
                    <a:lnTo>
                      <a:pt x="359" y="642"/>
                    </a:lnTo>
                    <a:lnTo>
                      <a:pt x="374" y="650"/>
                    </a:lnTo>
                    <a:lnTo>
                      <a:pt x="402" y="669"/>
                    </a:lnTo>
                    <a:lnTo>
                      <a:pt x="420" y="668"/>
                    </a:lnTo>
                    <a:lnTo>
                      <a:pt x="430" y="664"/>
                    </a:lnTo>
                    <a:lnTo>
                      <a:pt x="432" y="642"/>
                    </a:lnTo>
                    <a:lnTo>
                      <a:pt x="445" y="630"/>
                    </a:lnTo>
                    <a:lnTo>
                      <a:pt x="446" y="591"/>
                    </a:lnTo>
                    <a:lnTo>
                      <a:pt x="454" y="557"/>
                    </a:lnTo>
                    <a:lnTo>
                      <a:pt x="465" y="552"/>
                    </a:lnTo>
                    <a:lnTo>
                      <a:pt x="475" y="562"/>
                    </a:lnTo>
                    <a:lnTo>
                      <a:pt x="479" y="575"/>
                    </a:lnTo>
                    <a:lnTo>
                      <a:pt x="494" y="567"/>
                    </a:lnTo>
                    <a:lnTo>
                      <a:pt x="497" y="556"/>
                    </a:lnTo>
                    <a:lnTo>
                      <a:pt x="488" y="539"/>
                    </a:lnTo>
                    <a:lnTo>
                      <a:pt x="488" y="521"/>
                    </a:lnTo>
                    <a:lnTo>
                      <a:pt x="495" y="513"/>
                    </a:lnTo>
                    <a:lnTo>
                      <a:pt x="512" y="486"/>
                    </a:lnTo>
                    <a:lnTo>
                      <a:pt x="521" y="473"/>
                    </a:lnTo>
                    <a:lnTo>
                      <a:pt x="538" y="477"/>
                    </a:lnTo>
                    <a:lnTo>
                      <a:pt x="557" y="464"/>
                    </a:lnTo>
                    <a:lnTo>
                      <a:pt x="581" y="436"/>
                    </a:lnTo>
                    <a:lnTo>
                      <a:pt x="604" y="403"/>
                    </a:lnTo>
                    <a:lnTo>
                      <a:pt x="606" y="361"/>
                    </a:lnTo>
                    <a:lnTo>
                      <a:pt x="610" y="321"/>
                    </a:lnTo>
                    <a:lnTo>
                      <a:pt x="609" y="278"/>
                    </a:lnTo>
                    <a:lnTo>
                      <a:pt x="601" y="254"/>
                    </a:lnTo>
                    <a:lnTo>
                      <a:pt x="604" y="244"/>
                    </a:lnTo>
                    <a:lnTo>
                      <a:pt x="618" y="230"/>
                    </a:lnTo>
                    <a:lnTo>
                      <a:pt x="600" y="156"/>
                    </a:lnTo>
                    <a:lnTo>
                      <a:pt x="576" y="0"/>
                    </a:lnTo>
                    <a:close/>
                  </a:path>
                </a:pathLst>
              </a:custGeom>
              <a:solidFill>
                <a:srgbClr val="70AAA8"/>
              </a:solidFill>
              <a:ln w="28575" cap="flat" cmpd="sng">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en-US" sz="3200" dirty="0" smtClean="0">
                    <a:solidFill>
                      <a:schemeClr val="bg1"/>
                    </a:solidFill>
                    <a:latin typeface="Calibri" panose="020F0502020204030204" pitchFamily="34" charset="0"/>
                    <a:cs typeface="Proxima Nova Cond Regular"/>
                  </a:rPr>
                  <a:t>28%</a:t>
                </a:r>
                <a:endParaRPr lang="en-US" sz="3200" dirty="0">
                  <a:solidFill>
                    <a:schemeClr val="bg1"/>
                  </a:solidFill>
                  <a:latin typeface="Calibri" panose="020F0502020204030204" pitchFamily="34" charset="0"/>
                  <a:cs typeface="Proxima Nova Cond Regular"/>
                </a:endParaRPr>
              </a:p>
            </p:txBody>
          </p:sp>
          <p:sp>
            <p:nvSpPr>
              <p:cNvPr id="23" name="Freeform 21"/>
              <p:cNvSpPr>
                <a:spLocks/>
              </p:cNvSpPr>
              <p:nvPr/>
            </p:nvSpPr>
            <p:spPr bwMode="auto">
              <a:xfrm>
                <a:off x="6175250" y="3226984"/>
                <a:ext cx="377331" cy="658986"/>
              </a:xfrm>
              <a:custGeom>
                <a:avLst/>
                <a:gdLst/>
                <a:ahLst/>
                <a:cxnLst>
                  <a:cxn ang="0">
                    <a:pos x="0" y="737"/>
                  </a:cxn>
                  <a:cxn ang="0">
                    <a:pos x="0" y="715"/>
                  </a:cxn>
                  <a:cxn ang="0">
                    <a:pos x="4" y="677"/>
                  </a:cxn>
                  <a:cxn ang="0">
                    <a:pos x="23" y="654"/>
                  </a:cxn>
                  <a:cxn ang="0">
                    <a:pos x="38" y="623"/>
                  </a:cxn>
                  <a:cxn ang="0">
                    <a:pos x="59" y="589"/>
                  </a:cxn>
                  <a:cxn ang="0">
                    <a:pos x="55" y="541"/>
                  </a:cxn>
                  <a:cxn ang="0">
                    <a:pos x="40" y="519"/>
                  </a:cxn>
                  <a:cxn ang="0">
                    <a:pos x="38" y="493"/>
                  </a:cxn>
                  <a:cxn ang="0">
                    <a:pos x="44" y="448"/>
                  </a:cxn>
                  <a:cxn ang="0">
                    <a:pos x="40" y="391"/>
                  </a:cxn>
                  <a:cxn ang="0">
                    <a:pos x="29" y="261"/>
                  </a:cxn>
                  <a:cxn ang="0">
                    <a:pos x="19" y="136"/>
                  </a:cxn>
                  <a:cxn ang="0">
                    <a:pos x="11" y="40"/>
                  </a:cxn>
                  <a:cxn ang="0">
                    <a:pos x="36" y="48"/>
                  </a:cxn>
                  <a:cxn ang="0">
                    <a:pos x="48" y="56"/>
                  </a:cxn>
                  <a:cxn ang="0">
                    <a:pos x="57" y="53"/>
                  </a:cxn>
                  <a:cxn ang="0">
                    <a:pos x="74" y="37"/>
                  </a:cxn>
                  <a:cxn ang="0">
                    <a:pos x="97" y="24"/>
                  </a:cxn>
                  <a:cxn ang="0">
                    <a:pos x="138" y="23"/>
                  </a:cxn>
                  <a:cxn ang="0">
                    <a:pos x="317" y="5"/>
                  </a:cxn>
                  <a:cxn ang="0">
                    <a:pos x="363" y="0"/>
                  </a:cxn>
                  <a:cxn ang="0">
                    <a:pos x="375" y="130"/>
                  </a:cxn>
                  <a:cxn ang="0">
                    <a:pos x="409" y="429"/>
                  </a:cxn>
                  <a:cxn ang="0">
                    <a:pos x="414" y="476"/>
                  </a:cxn>
                  <a:cxn ang="0">
                    <a:pos x="412" y="495"/>
                  </a:cxn>
                  <a:cxn ang="0">
                    <a:pos x="421" y="510"/>
                  </a:cxn>
                  <a:cxn ang="0">
                    <a:pos x="422" y="520"/>
                  </a:cxn>
                  <a:cxn ang="0">
                    <a:pos x="402" y="533"/>
                  </a:cxn>
                  <a:cxn ang="0">
                    <a:pos x="373" y="546"/>
                  </a:cxn>
                  <a:cxn ang="0">
                    <a:pos x="347" y="550"/>
                  </a:cxn>
                  <a:cxn ang="0">
                    <a:pos x="342" y="590"/>
                  </a:cxn>
                  <a:cxn ang="0">
                    <a:pos x="304" y="617"/>
                  </a:cxn>
                  <a:cxn ang="0">
                    <a:pos x="282" y="649"/>
                  </a:cxn>
                  <a:cxn ang="0">
                    <a:pos x="285" y="669"/>
                  </a:cxn>
                  <a:cxn ang="0">
                    <a:pos x="280" y="681"/>
                  </a:cxn>
                  <a:cxn ang="0">
                    <a:pos x="253" y="681"/>
                  </a:cxn>
                  <a:cxn ang="0">
                    <a:pos x="240" y="668"/>
                  </a:cxn>
                  <a:cxn ang="0">
                    <a:pos x="220" y="679"/>
                  </a:cxn>
                  <a:cxn ang="0">
                    <a:pos x="198" y="691"/>
                  </a:cxn>
                  <a:cxn ang="0">
                    <a:pos x="199" y="715"/>
                  </a:cxn>
                  <a:cxn ang="0">
                    <a:pos x="190" y="718"/>
                  </a:cxn>
                  <a:cxn ang="0">
                    <a:pos x="186" y="710"/>
                  </a:cxn>
                  <a:cxn ang="0">
                    <a:pos x="168" y="697"/>
                  </a:cxn>
                  <a:cxn ang="0">
                    <a:pos x="142" y="708"/>
                  </a:cxn>
                  <a:cxn ang="0">
                    <a:pos x="129" y="732"/>
                  </a:cxn>
                  <a:cxn ang="0">
                    <a:pos x="117" y="726"/>
                  </a:cxn>
                  <a:cxn ang="0">
                    <a:pos x="105" y="713"/>
                  </a:cxn>
                  <a:cxn ang="0">
                    <a:pos x="69" y="717"/>
                  </a:cxn>
                  <a:cxn ang="0">
                    <a:pos x="24" y="725"/>
                  </a:cxn>
                  <a:cxn ang="0">
                    <a:pos x="0" y="737"/>
                  </a:cxn>
                </a:cxnLst>
                <a:rect l="0" t="0" r="r" b="b"/>
                <a:pathLst>
                  <a:path w="422" h="737">
                    <a:moveTo>
                      <a:pt x="0" y="737"/>
                    </a:moveTo>
                    <a:lnTo>
                      <a:pt x="0" y="715"/>
                    </a:lnTo>
                    <a:lnTo>
                      <a:pt x="4" y="677"/>
                    </a:lnTo>
                    <a:lnTo>
                      <a:pt x="23" y="654"/>
                    </a:lnTo>
                    <a:lnTo>
                      <a:pt x="38" y="623"/>
                    </a:lnTo>
                    <a:lnTo>
                      <a:pt x="59" y="589"/>
                    </a:lnTo>
                    <a:lnTo>
                      <a:pt x="55" y="541"/>
                    </a:lnTo>
                    <a:lnTo>
                      <a:pt x="40" y="519"/>
                    </a:lnTo>
                    <a:lnTo>
                      <a:pt x="38" y="493"/>
                    </a:lnTo>
                    <a:lnTo>
                      <a:pt x="44" y="448"/>
                    </a:lnTo>
                    <a:lnTo>
                      <a:pt x="40" y="391"/>
                    </a:lnTo>
                    <a:lnTo>
                      <a:pt x="29" y="261"/>
                    </a:lnTo>
                    <a:lnTo>
                      <a:pt x="19" y="136"/>
                    </a:lnTo>
                    <a:lnTo>
                      <a:pt x="11" y="40"/>
                    </a:lnTo>
                    <a:lnTo>
                      <a:pt x="36" y="48"/>
                    </a:lnTo>
                    <a:lnTo>
                      <a:pt x="48" y="56"/>
                    </a:lnTo>
                    <a:lnTo>
                      <a:pt x="57" y="53"/>
                    </a:lnTo>
                    <a:lnTo>
                      <a:pt x="74" y="37"/>
                    </a:lnTo>
                    <a:lnTo>
                      <a:pt x="97" y="24"/>
                    </a:lnTo>
                    <a:lnTo>
                      <a:pt x="138" y="23"/>
                    </a:lnTo>
                    <a:lnTo>
                      <a:pt x="317" y="5"/>
                    </a:lnTo>
                    <a:lnTo>
                      <a:pt x="363" y="0"/>
                    </a:lnTo>
                    <a:lnTo>
                      <a:pt x="375" y="130"/>
                    </a:lnTo>
                    <a:lnTo>
                      <a:pt x="409" y="429"/>
                    </a:lnTo>
                    <a:lnTo>
                      <a:pt x="414" y="476"/>
                    </a:lnTo>
                    <a:lnTo>
                      <a:pt x="412" y="495"/>
                    </a:lnTo>
                    <a:lnTo>
                      <a:pt x="421" y="510"/>
                    </a:lnTo>
                    <a:lnTo>
                      <a:pt x="422" y="520"/>
                    </a:lnTo>
                    <a:lnTo>
                      <a:pt x="402" y="533"/>
                    </a:lnTo>
                    <a:lnTo>
                      <a:pt x="373" y="546"/>
                    </a:lnTo>
                    <a:lnTo>
                      <a:pt x="347" y="550"/>
                    </a:lnTo>
                    <a:lnTo>
                      <a:pt x="342" y="590"/>
                    </a:lnTo>
                    <a:lnTo>
                      <a:pt x="304" y="617"/>
                    </a:lnTo>
                    <a:lnTo>
                      <a:pt x="282" y="649"/>
                    </a:lnTo>
                    <a:lnTo>
                      <a:pt x="285" y="669"/>
                    </a:lnTo>
                    <a:lnTo>
                      <a:pt x="280" y="681"/>
                    </a:lnTo>
                    <a:lnTo>
                      <a:pt x="253" y="681"/>
                    </a:lnTo>
                    <a:lnTo>
                      <a:pt x="240" y="668"/>
                    </a:lnTo>
                    <a:lnTo>
                      <a:pt x="220" y="679"/>
                    </a:lnTo>
                    <a:lnTo>
                      <a:pt x="198" y="691"/>
                    </a:lnTo>
                    <a:lnTo>
                      <a:pt x="199" y="715"/>
                    </a:lnTo>
                    <a:lnTo>
                      <a:pt x="190" y="718"/>
                    </a:lnTo>
                    <a:lnTo>
                      <a:pt x="186" y="710"/>
                    </a:lnTo>
                    <a:lnTo>
                      <a:pt x="168" y="697"/>
                    </a:lnTo>
                    <a:lnTo>
                      <a:pt x="142" y="708"/>
                    </a:lnTo>
                    <a:lnTo>
                      <a:pt x="129" y="732"/>
                    </a:lnTo>
                    <a:lnTo>
                      <a:pt x="117" y="726"/>
                    </a:lnTo>
                    <a:lnTo>
                      <a:pt x="105" y="713"/>
                    </a:lnTo>
                    <a:lnTo>
                      <a:pt x="69" y="717"/>
                    </a:lnTo>
                    <a:lnTo>
                      <a:pt x="24" y="725"/>
                    </a:lnTo>
                    <a:lnTo>
                      <a:pt x="0" y="737"/>
                    </a:lnTo>
                    <a:close/>
                  </a:path>
                </a:pathLst>
              </a:custGeom>
              <a:solidFill>
                <a:srgbClr val="70AAA8"/>
              </a:solidFill>
              <a:ln w="28575" cap="flat" cmpd="sng">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900" dirty="0">
                  <a:solidFill>
                    <a:schemeClr val="bg1"/>
                  </a:solidFill>
                  <a:latin typeface="Calibri" panose="020F0502020204030204" pitchFamily="34" charset="0"/>
                  <a:cs typeface="Proxima Nova Cond Regular"/>
                </a:endParaRPr>
              </a:p>
            </p:txBody>
          </p:sp>
          <p:sp>
            <p:nvSpPr>
              <p:cNvPr id="24" name="Freeform 22"/>
              <p:cNvSpPr>
                <a:spLocks/>
              </p:cNvSpPr>
              <p:nvPr/>
            </p:nvSpPr>
            <p:spPr bwMode="auto">
              <a:xfrm>
                <a:off x="5722812" y="3140251"/>
                <a:ext cx="503405" cy="899513"/>
              </a:xfrm>
              <a:custGeom>
                <a:avLst/>
                <a:gdLst/>
                <a:ahLst/>
                <a:cxnLst>
                  <a:cxn ang="0">
                    <a:pos x="506" y="812"/>
                  </a:cxn>
                  <a:cxn ang="0">
                    <a:pos x="530" y="750"/>
                  </a:cxn>
                  <a:cxn ang="0">
                    <a:pos x="563" y="684"/>
                  </a:cxn>
                  <a:cxn ang="0">
                    <a:pos x="544" y="612"/>
                  </a:cxn>
                  <a:cxn ang="0">
                    <a:pos x="548" y="542"/>
                  </a:cxn>
                  <a:cxn ang="0">
                    <a:pos x="533" y="356"/>
                  </a:cxn>
                  <a:cxn ang="0">
                    <a:pos x="515" y="139"/>
                  </a:cxn>
                  <a:cxn ang="0">
                    <a:pos x="506" y="111"/>
                  </a:cxn>
                  <a:cxn ang="0">
                    <a:pos x="483" y="66"/>
                  </a:cxn>
                  <a:cxn ang="0">
                    <a:pos x="469" y="0"/>
                  </a:cxn>
                  <a:cxn ang="0">
                    <a:pos x="98" y="41"/>
                  </a:cxn>
                  <a:cxn ang="0">
                    <a:pos x="124" y="55"/>
                  </a:cxn>
                  <a:cxn ang="0">
                    <a:pos x="160" y="98"/>
                  </a:cxn>
                  <a:cxn ang="0">
                    <a:pos x="160" y="145"/>
                  </a:cxn>
                  <a:cxn ang="0">
                    <a:pos x="139" y="195"/>
                  </a:cxn>
                  <a:cxn ang="0">
                    <a:pos x="106" y="216"/>
                  </a:cxn>
                  <a:cxn ang="0">
                    <a:pos x="57" y="242"/>
                  </a:cxn>
                  <a:cxn ang="0">
                    <a:pos x="57" y="269"/>
                  </a:cxn>
                  <a:cxn ang="0">
                    <a:pos x="70" y="316"/>
                  </a:cxn>
                  <a:cxn ang="0">
                    <a:pos x="50" y="342"/>
                  </a:cxn>
                  <a:cxn ang="0">
                    <a:pos x="35" y="368"/>
                  </a:cxn>
                  <a:cxn ang="0">
                    <a:pos x="20" y="389"/>
                  </a:cxn>
                  <a:cxn ang="0">
                    <a:pos x="9" y="416"/>
                  </a:cxn>
                  <a:cxn ang="0">
                    <a:pos x="4" y="468"/>
                  </a:cxn>
                  <a:cxn ang="0">
                    <a:pos x="82" y="589"/>
                  </a:cxn>
                  <a:cxn ang="0">
                    <a:pos x="124" y="655"/>
                  </a:cxn>
                  <a:cxn ang="0">
                    <a:pos x="184" y="669"/>
                  </a:cxn>
                  <a:cxn ang="0">
                    <a:pos x="200" y="710"/>
                  </a:cxn>
                  <a:cxn ang="0">
                    <a:pos x="177" y="785"/>
                  </a:cxn>
                  <a:cxn ang="0">
                    <a:pos x="247" y="859"/>
                  </a:cxn>
                  <a:cxn ang="0">
                    <a:pos x="301" y="905"/>
                  </a:cxn>
                  <a:cxn ang="0">
                    <a:pos x="310" y="955"/>
                  </a:cxn>
                  <a:cxn ang="0">
                    <a:pos x="338" y="1006"/>
                  </a:cxn>
                  <a:cxn ang="0">
                    <a:pos x="357" y="981"/>
                  </a:cxn>
                  <a:cxn ang="0">
                    <a:pos x="392" y="962"/>
                  </a:cxn>
                  <a:cxn ang="0">
                    <a:pos x="443" y="983"/>
                  </a:cxn>
                  <a:cxn ang="0">
                    <a:pos x="454" y="962"/>
                  </a:cxn>
                  <a:cxn ang="0">
                    <a:pos x="446" y="924"/>
                  </a:cxn>
                  <a:cxn ang="0">
                    <a:pos x="486" y="906"/>
                  </a:cxn>
                  <a:cxn ang="0">
                    <a:pos x="492" y="891"/>
                  </a:cxn>
                  <a:cxn ang="0">
                    <a:pos x="496" y="864"/>
                  </a:cxn>
                </a:cxnLst>
                <a:rect l="0" t="0" r="r" b="b"/>
                <a:pathLst>
                  <a:path w="563" h="1006">
                    <a:moveTo>
                      <a:pt x="505" y="838"/>
                    </a:moveTo>
                    <a:lnTo>
                      <a:pt x="506" y="812"/>
                    </a:lnTo>
                    <a:lnTo>
                      <a:pt x="510" y="773"/>
                    </a:lnTo>
                    <a:lnTo>
                      <a:pt x="530" y="750"/>
                    </a:lnTo>
                    <a:lnTo>
                      <a:pt x="544" y="716"/>
                    </a:lnTo>
                    <a:lnTo>
                      <a:pt x="563" y="684"/>
                    </a:lnTo>
                    <a:lnTo>
                      <a:pt x="560" y="642"/>
                    </a:lnTo>
                    <a:lnTo>
                      <a:pt x="544" y="612"/>
                    </a:lnTo>
                    <a:lnTo>
                      <a:pt x="543" y="585"/>
                    </a:lnTo>
                    <a:lnTo>
                      <a:pt x="548" y="542"/>
                    </a:lnTo>
                    <a:lnTo>
                      <a:pt x="542" y="484"/>
                    </a:lnTo>
                    <a:lnTo>
                      <a:pt x="533" y="356"/>
                    </a:lnTo>
                    <a:lnTo>
                      <a:pt x="522" y="234"/>
                    </a:lnTo>
                    <a:lnTo>
                      <a:pt x="515" y="139"/>
                    </a:lnTo>
                    <a:lnTo>
                      <a:pt x="513" y="132"/>
                    </a:lnTo>
                    <a:lnTo>
                      <a:pt x="506" y="111"/>
                    </a:lnTo>
                    <a:lnTo>
                      <a:pt x="496" y="81"/>
                    </a:lnTo>
                    <a:lnTo>
                      <a:pt x="483" y="66"/>
                    </a:lnTo>
                    <a:lnTo>
                      <a:pt x="470" y="45"/>
                    </a:lnTo>
                    <a:lnTo>
                      <a:pt x="469" y="0"/>
                    </a:lnTo>
                    <a:lnTo>
                      <a:pt x="96" y="21"/>
                    </a:lnTo>
                    <a:lnTo>
                      <a:pt x="98" y="41"/>
                    </a:lnTo>
                    <a:lnTo>
                      <a:pt x="117" y="46"/>
                    </a:lnTo>
                    <a:lnTo>
                      <a:pt x="124" y="55"/>
                    </a:lnTo>
                    <a:lnTo>
                      <a:pt x="128" y="71"/>
                    </a:lnTo>
                    <a:lnTo>
                      <a:pt x="160" y="98"/>
                    </a:lnTo>
                    <a:lnTo>
                      <a:pt x="165" y="117"/>
                    </a:lnTo>
                    <a:lnTo>
                      <a:pt x="160" y="145"/>
                    </a:lnTo>
                    <a:lnTo>
                      <a:pt x="145" y="175"/>
                    </a:lnTo>
                    <a:lnTo>
                      <a:pt x="139" y="195"/>
                    </a:lnTo>
                    <a:lnTo>
                      <a:pt x="121" y="210"/>
                    </a:lnTo>
                    <a:lnTo>
                      <a:pt x="106" y="216"/>
                    </a:lnTo>
                    <a:lnTo>
                      <a:pt x="63" y="227"/>
                    </a:lnTo>
                    <a:lnTo>
                      <a:pt x="57" y="242"/>
                    </a:lnTo>
                    <a:lnTo>
                      <a:pt x="52" y="259"/>
                    </a:lnTo>
                    <a:lnTo>
                      <a:pt x="57" y="269"/>
                    </a:lnTo>
                    <a:lnTo>
                      <a:pt x="72" y="282"/>
                    </a:lnTo>
                    <a:lnTo>
                      <a:pt x="70" y="316"/>
                    </a:lnTo>
                    <a:lnTo>
                      <a:pt x="56" y="329"/>
                    </a:lnTo>
                    <a:lnTo>
                      <a:pt x="50" y="342"/>
                    </a:lnTo>
                    <a:lnTo>
                      <a:pt x="50" y="364"/>
                    </a:lnTo>
                    <a:lnTo>
                      <a:pt x="35" y="368"/>
                    </a:lnTo>
                    <a:lnTo>
                      <a:pt x="22" y="377"/>
                    </a:lnTo>
                    <a:lnTo>
                      <a:pt x="20" y="389"/>
                    </a:lnTo>
                    <a:lnTo>
                      <a:pt x="22" y="405"/>
                    </a:lnTo>
                    <a:lnTo>
                      <a:pt x="9" y="416"/>
                    </a:lnTo>
                    <a:lnTo>
                      <a:pt x="0" y="438"/>
                    </a:lnTo>
                    <a:lnTo>
                      <a:pt x="4" y="468"/>
                    </a:lnTo>
                    <a:lnTo>
                      <a:pt x="22" y="528"/>
                    </a:lnTo>
                    <a:lnTo>
                      <a:pt x="82" y="589"/>
                    </a:lnTo>
                    <a:lnTo>
                      <a:pt x="126" y="619"/>
                    </a:lnTo>
                    <a:lnTo>
                      <a:pt x="124" y="655"/>
                    </a:lnTo>
                    <a:lnTo>
                      <a:pt x="132" y="665"/>
                    </a:lnTo>
                    <a:lnTo>
                      <a:pt x="184" y="669"/>
                    </a:lnTo>
                    <a:lnTo>
                      <a:pt x="206" y="681"/>
                    </a:lnTo>
                    <a:lnTo>
                      <a:pt x="200" y="710"/>
                    </a:lnTo>
                    <a:lnTo>
                      <a:pt x="182" y="759"/>
                    </a:lnTo>
                    <a:lnTo>
                      <a:pt x="177" y="785"/>
                    </a:lnTo>
                    <a:lnTo>
                      <a:pt x="195" y="816"/>
                    </a:lnTo>
                    <a:lnTo>
                      <a:pt x="247" y="859"/>
                    </a:lnTo>
                    <a:lnTo>
                      <a:pt x="284" y="864"/>
                    </a:lnTo>
                    <a:lnTo>
                      <a:pt x="301" y="905"/>
                    </a:lnTo>
                    <a:lnTo>
                      <a:pt x="318" y="931"/>
                    </a:lnTo>
                    <a:lnTo>
                      <a:pt x="310" y="955"/>
                    </a:lnTo>
                    <a:lnTo>
                      <a:pt x="323" y="989"/>
                    </a:lnTo>
                    <a:lnTo>
                      <a:pt x="338" y="1006"/>
                    </a:lnTo>
                    <a:lnTo>
                      <a:pt x="350" y="999"/>
                    </a:lnTo>
                    <a:lnTo>
                      <a:pt x="357" y="981"/>
                    </a:lnTo>
                    <a:lnTo>
                      <a:pt x="375" y="968"/>
                    </a:lnTo>
                    <a:lnTo>
                      <a:pt x="392" y="962"/>
                    </a:lnTo>
                    <a:lnTo>
                      <a:pt x="414" y="972"/>
                    </a:lnTo>
                    <a:lnTo>
                      <a:pt x="443" y="983"/>
                    </a:lnTo>
                    <a:lnTo>
                      <a:pt x="453" y="981"/>
                    </a:lnTo>
                    <a:lnTo>
                      <a:pt x="454" y="962"/>
                    </a:lnTo>
                    <a:lnTo>
                      <a:pt x="444" y="942"/>
                    </a:lnTo>
                    <a:lnTo>
                      <a:pt x="446" y="924"/>
                    </a:lnTo>
                    <a:lnTo>
                      <a:pt x="461" y="912"/>
                    </a:lnTo>
                    <a:lnTo>
                      <a:pt x="486" y="906"/>
                    </a:lnTo>
                    <a:lnTo>
                      <a:pt x="496" y="902"/>
                    </a:lnTo>
                    <a:lnTo>
                      <a:pt x="492" y="891"/>
                    </a:lnTo>
                    <a:lnTo>
                      <a:pt x="485" y="872"/>
                    </a:lnTo>
                    <a:lnTo>
                      <a:pt x="496" y="864"/>
                    </a:lnTo>
                    <a:lnTo>
                      <a:pt x="505" y="838"/>
                    </a:lnTo>
                    <a:close/>
                  </a:path>
                </a:pathLst>
              </a:custGeom>
              <a:solidFill>
                <a:srgbClr val="70AAA8"/>
              </a:solidFill>
              <a:ln w="28575" cap="flat" cmpd="sng">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r>
                  <a:rPr lang="en-US" sz="900" dirty="0" smtClean="0">
                    <a:solidFill>
                      <a:schemeClr val="bg1"/>
                    </a:solidFill>
                    <a:latin typeface="Calibri" panose="020F0502020204030204" pitchFamily="34" charset="0"/>
                    <a:cs typeface="Proxima Nova Cond Regular"/>
                  </a:rPr>
                  <a:t>    </a:t>
                </a:r>
                <a:endParaRPr lang="en-US" sz="900" dirty="0">
                  <a:solidFill>
                    <a:schemeClr val="bg1"/>
                  </a:solidFill>
                  <a:latin typeface="Calibri" panose="020F0502020204030204" pitchFamily="34" charset="0"/>
                  <a:cs typeface="Proxima Nova Cond Regular"/>
                </a:endParaRPr>
              </a:p>
            </p:txBody>
          </p:sp>
          <p:sp>
            <p:nvSpPr>
              <p:cNvPr id="25" name="Freeform 24"/>
              <p:cNvSpPr>
                <a:spLocks/>
              </p:cNvSpPr>
              <p:nvPr/>
            </p:nvSpPr>
            <p:spPr bwMode="auto">
              <a:xfrm>
                <a:off x="5532358" y="2458911"/>
                <a:ext cx="658986" cy="701011"/>
              </a:xfrm>
              <a:custGeom>
                <a:avLst/>
                <a:gdLst/>
                <a:ahLst/>
                <a:cxnLst>
                  <a:cxn ang="0">
                    <a:pos x="682" y="737"/>
                  </a:cxn>
                  <a:cxn ang="0">
                    <a:pos x="667" y="650"/>
                  </a:cxn>
                  <a:cxn ang="0">
                    <a:pos x="666" y="605"/>
                  </a:cxn>
                  <a:cxn ang="0">
                    <a:pos x="684" y="560"/>
                  </a:cxn>
                  <a:cxn ang="0">
                    <a:pos x="674" y="504"/>
                  </a:cxn>
                  <a:cxn ang="0">
                    <a:pos x="693" y="470"/>
                  </a:cxn>
                  <a:cxn ang="0">
                    <a:pos x="688" y="437"/>
                  </a:cxn>
                  <a:cxn ang="0">
                    <a:pos x="690" y="382"/>
                  </a:cxn>
                  <a:cxn ang="0">
                    <a:pos x="735" y="281"/>
                  </a:cxn>
                  <a:cxn ang="0">
                    <a:pos x="735" y="255"/>
                  </a:cxn>
                  <a:cxn ang="0">
                    <a:pos x="693" y="310"/>
                  </a:cxn>
                  <a:cxn ang="0">
                    <a:pos x="656" y="357"/>
                  </a:cxn>
                  <a:cxn ang="0">
                    <a:pos x="633" y="382"/>
                  </a:cxn>
                  <a:cxn ang="0">
                    <a:pos x="612" y="395"/>
                  </a:cxn>
                  <a:cxn ang="0">
                    <a:pos x="621" y="361"/>
                  </a:cxn>
                  <a:cxn ang="0">
                    <a:pos x="653" y="310"/>
                  </a:cxn>
                  <a:cxn ang="0">
                    <a:pos x="640" y="275"/>
                  </a:cxn>
                  <a:cxn ang="0">
                    <a:pos x="595" y="180"/>
                  </a:cxn>
                  <a:cxn ang="0">
                    <a:pos x="481" y="139"/>
                  </a:cxn>
                  <a:cxn ang="0">
                    <a:pos x="391" y="113"/>
                  </a:cxn>
                  <a:cxn ang="0">
                    <a:pos x="296" y="62"/>
                  </a:cxn>
                  <a:cxn ang="0">
                    <a:pos x="279" y="65"/>
                  </a:cxn>
                  <a:cxn ang="0">
                    <a:pos x="264" y="59"/>
                  </a:cxn>
                  <a:cxn ang="0">
                    <a:pos x="239" y="68"/>
                  </a:cxn>
                  <a:cxn ang="0">
                    <a:pos x="237" y="47"/>
                  </a:cxn>
                  <a:cxn ang="0">
                    <a:pos x="262" y="12"/>
                  </a:cxn>
                  <a:cxn ang="0">
                    <a:pos x="229" y="7"/>
                  </a:cxn>
                  <a:cxn ang="0">
                    <a:pos x="145" y="49"/>
                  </a:cxn>
                  <a:cxn ang="0">
                    <a:pos x="98" y="51"/>
                  </a:cxn>
                  <a:cxn ang="0">
                    <a:pos x="73" y="66"/>
                  </a:cxn>
                  <a:cxn ang="0">
                    <a:pos x="71" y="157"/>
                  </a:cxn>
                  <a:cxn ang="0">
                    <a:pos x="19" y="202"/>
                  </a:cxn>
                  <a:cxn ang="0">
                    <a:pos x="4" y="252"/>
                  </a:cxn>
                  <a:cxn ang="0">
                    <a:pos x="30" y="295"/>
                  </a:cxn>
                  <a:cxn ang="0">
                    <a:pos x="15" y="352"/>
                  </a:cxn>
                  <a:cxn ang="0">
                    <a:pos x="43" y="431"/>
                  </a:cxn>
                  <a:cxn ang="0">
                    <a:pos x="86" y="457"/>
                  </a:cxn>
                  <a:cxn ang="0">
                    <a:pos x="145" y="507"/>
                  </a:cxn>
                  <a:cxn ang="0">
                    <a:pos x="219" y="563"/>
                  </a:cxn>
                  <a:cxn ang="0">
                    <a:pos x="232" y="650"/>
                  </a:cxn>
                  <a:cxn ang="0">
                    <a:pos x="253" y="674"/>
                  </a:cxn>
                  <a:cxn ang="0">
                    <a:pos x="238" y="728"/>
                  </a:cxn>
                  <a:cxn ang="0">
                    <a:pos x="279" y="769"/>
                  </a:cxn>
                  <a:cxn ang="0">
                    <a:pos x="314" y="784"/>
                  </a:cxn>
                </a:cxnLst>
                <a:rect l="0" t="0" r="r" b="b"/>
                <a:pathLst>
                  <a:path w="737" h="784">
                    <a:moveTo>
                      <a:pt x="683" y="762"/>
                    </a:moveTo>
                    <a:lnTo>
                      <a:pt x="682" y="737"/>
                    </a:lnTo>
                    <a:lnTo>
                      <a:pt x="672" y="699"/>
                    </a:lnTo>
                    <a:lnTo>
                      <a:pt x="667" y="650"/>
                    </a:lnTo>
                    <a:lnTo>
                      <a:pt x="658" y="630"/>
                    </a:lnTo>
                    <a:lnTo>
                      <a:pt x="666" y="605"/>
                    </a:lnTo>
                    <a:lnTo>
                      <a:pt x="672" y="582"/>
                    </a:lnTo>
                    <a:lnTo>
                      <a:pt x="684" y="560"/>
                    </a:lnTo>
                    <a:lnTo>
                      <a:pt x="679" y="533"/>
                    </a:lnTo>
                    <a:lnTo>
                      <a:pt x="674" y="504"/>
                    </a:lnTo>
                    <a:lnTo>
                      <a:pt x="678" y="490"/>
                    </a:lnTo>
                    <a:lnTo>
                      <a:pt x="693" y="470"/>
                    </a:lnTo>
                    <a:lnTo>
                      <a:pt x="695" y="447"/>
                    </a:lnTo>
                    <a:lnTo>
                      <a:pt x="688" y="437"/>
                    </a:lnTo>
                    <a:lnTo>
                      <a:pt x="693" y="416"/>
                    </a:lnTo>
                    <a:lnTo>
                      <a:pt x="690" y="382"/>
                    </a:lnTo>
                    <a:lnTo>
                      <a:pt x="712" y="336"/>
                    </a:lnTo>
                    <a:lnTo>
                      <a:pt x="735" y="281"/>
                    </a:lnTo>
                    <a:lnTo>
                      <a:pt x="737" y="262"/>
                    </a:lnTo>
                    <a:lnTo>
                      <a:pt x="735" y="255"/>
                    </a:lnTo>
                    <a:lnTo>
                      <a:pt x="728" y="259"/>
                    </a:lnTo>
                    <a:lnTo>
                      <a:pt x="693" y="310"/>
                    </a:lnTo>
                    <a:lnTo>
                      <a:pt x="671" y="342"/>
                    </a:lnTo>
                    <a:lnTo>
                      <a:pt x="656" y="357"/>
                    </a:lnTo>
                    <a:lnTo>
                      <a:pt x="649" y="375"/>
                    </a:lnTo>
                    <a:lnTo>
                      <a:pt x="633" y="382"/>
                    </a:lnTo>
                    <a:lnTo>
                      <a:pt x="624" y="398"/>
                    </a:lnTo>
                    <a:lnTo>
                      <a:pt x="612" y="395"/>
                    </a:lnTo>
                    <a:lnTo>
                      <a:pt x="610" y="381"/>
                    </a:lnTo>
                    <a:lnTo>
                      <a:pt x="621" y="361"/>
                    </a:lnTo>
                    <a:lnTo>
                      <a:pt x="638" y="323"/>
                    </a:lnTo>
                    <a:lnTo>
                      <a:pt x="653" y="310"/>
                    </a:lnTo>
                    <a:lnTo>
                      <a:pt x="661" y="290"/>
                    </a:lnTo>
                    <a:lnTo>
                      <a:pt x="640" y="275"/>
                    </a:lnTo>
                    <a:lnTo>
                      <a:pt x="624" y="190"/>
                    </a:lnTo>
                    <a:lnTo>
                      <a:pt x="595" y="180"/>
                    </a:lnTo>
                    <a:lnTo>
                      <a:pt x="579" y="161"/>
                    </a:lnTo>
                    <a:lnTo>
                      <a:pt x="481" y="139"/>
                    </a:lnTo>
                    <a:lnTo>
                      <a:pt x="457" y="131"/>
                    </a:lnTo>
                    <a:lnTo>
                      <a:pt x="391" y="113"/>
                    </a:lnTo>
                    <a:lnTo>
                      <a:pt x="326" y="103"/>
                    </a:lnTo>
                    <a:lnTo>
                      <a:pt x="296" y="62"/>
                    </a:lnTo>
                    <a:lnTo>
                      <a:pt x="289" y="67"/>
                    </a:lnTo>
                    <a:lnTo>
                      <a:pt x="279" y="65"/>
                    </a:lnTo>
                    <a:lnTo>
                      <a:pt x="274" y="56"/>
                    </a:lnTo>
                    <a:lnTo>
                      <a:pt x="264" y="59"/>
                    </a:lnTo>
                    <a:lnTo>
                      <a:pt x="254" y="60"/>
                    </a:lnTo>
                    <a:lnTo>
                      <a:pt x="239" y="68"/>
                    </a:lnTo>
                    <a:lnTo>
                      <a:pt x="232" y="62"/>
                    </a:lnTo>
                    <a:lnTo>
                      <a:pt x="237" y="47"/>
                    </a:lnTo>
                    <a:lnTo>
                      <a:pt x="253" y="21"/>
                    </a:lnTo>
                    <a:lnTo>
                      <a:pt x="262" y="12"/>
                    </a:lnTo>
                    <a:lnTo>
                      <a:pt x="247" y="0"/>
                    </a:lnTo>
                    <a:lnTo>
                      <a:pt x="229" y="7"/>
                    </a:lnTo>
                    <a:lnTo>
                      <a:pt x="205" y="23"/>
                    </a:lnTo>
                    <a:lnTo>
                      <a:pt x="145" y="49"/>
                    </a:lnTo>
                    <a:lnTo>
                      <a:pt x="122" y="55"/>
                    </a:lnTo>
                    <a:lnTo>
                      <a:pt x="98" y="51"/>
                    </a:lnTo>
                    <a:lnTo>
                      <a:pt x="90" y="43"/>
                    </a:lnTo>
                    <a:lnTo>
                      <a:pt x="73" y="66"/>
                    </a:lnTo>
                    <a:lnTo>
                      <a:pt x="71" y="89"/>
                    </a:lnTo>
                    <a:lnTo>
                      <a:pt x="71" y="157"/>
                    </a:lnTo>
                    <a:lnTo>
                      <a:pt x="61" y="170"/>
                    </a:lnTo>
                    <a:lnTo>
                      <a:pt x="19" y="202"/>
                    </a:lnTo>
                    <a:lnTo>
                      <a:pt x="0" y="251"/>
                    </a:lnTo>
                    <a:lnTo>
                      <a:pt x="4" y="252"/>
                    </a:lnTo>
                    <a:lnTo>
                      <a:pt x="24" y="269"/>
                    </a:lnTo>
                    <a:lnTo>
                      <a:pt x="30" y="295"/>
                    </a:lnTo>
                    <a:lnTo>
                      <a:pt x="15" y="321"/>
                    </a:lnTo>
                    <a:lnTo>
                      <a:pt x="15" y="352"/>
                    </a:lnTo>
                    <a:lnTo>
                      <a:pt x="19" y="407"/>
                    </a:lnTo>
                    <a:lnTo>
                      <a:pt x="43" y="431"/>
                    </a:lnTo>
                    <a:lnTo>
                      <a:pt x="71" y="431"/>
                    </a:lnTo>
                    <a:lnTo>
                      <a:pt x="86" y="457"/>
                    </a:lnTo>
                    <a:lnTo>
                      <a:pt x="113" y="460"/>
                    </a:lnTo>
                    <a:lnTo>
                      <a:pt x="145" y="507"/>
                    </a:lnTo>
                    <a:lnTo>
                      <a:pt x="203" y="540"/>
                    </a:lnTo>
                    <a:lnTo>
                      <a:pt x="219" y="563"/>
                    </a:lnTo>
                    <a:lnTo>
                      <a:pt x="227" y="623"/>
                    </a:lnTo>
                    <a:lnTo>
                      <a:pt x="232" y="650"/>
                    </a:lnTo>
                    <a:lnTo>
                      <a:pt x="251" y="663"/>
                    </a:lnTo>
                    <a:lnTo>
                      <a:pt x="253" y="674"/>
                    </a:lnTo>
                    <a:lnTo>
                      <a:pt x="236" y="702"/>
                    </a:lnTo>
                    <a:lnTo>
                      <a:pt x="238" y="728"/>
                    </a:lnTo>
                    <a:lnTo>
                      <a:pt x="258" y="760"/>
                    </a:lnTo>
                    <a:lnTo>
                      <a:pt x="279" y="769"/>
                    </a:lnTo>
                    <a:lnTo>
                      <a:pt x="303" y="773"/>
                    </a:lnTo>
                    <a:lnTo>
                      <a:pt x="314" y="784"/>
                    </a:lnTo>
                    <a:lnTo>
                      <a:pt x="683" y="762"/>
                    </a:lnTo>
                    <a:close/>
                  </a:path>
                </a:pathLst>
              </a:custGeom>
              <a:solidFill>
                <a:srgbClr val="70AAA8"/>
              </a:solidFill>
              <a:ln w="28575" cap="flat" cmpd="sng">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900" dirty="0">
                  <a:solidFill>
                    <a:schemeClr val="bg1"/>
                  </a:solidFill>
                  <a:latin typeface="Calibri" panose="020F0502020204030204" pitchFamily="34" charset="0"/>
                  <a:cs typeface="Proxima Nova Cond Regular"/>
                </a:endParaRPr>
              </a:p>
            </p:txBody>
          </p:sp>
          <p:sp>
            <p:nvSpPr>
              <p:cNvPr id="26" name="Freeform 38"/>
              <p:cNvSpPr>
                <a:spLocks/>
              </p:cNvSpPr>
              <p:nvPr/>
            </p:nvSpPr>
            <p:spPr bwMode="auto">
              <a:xfrm>
                <a:off x="5059354" y="2092311"/>
                <a:ext cx="834239" cy="925442"/>
              </a:xfrm>
              <a:custGeom>
                <a:avLst/>
                <a:gdLst/>
                <a:ahLst/>
                <a:cxnLst>
                  <a:cxn ang="0">
                    <a:pos x="71" y="546"/>
                  </a:cxn>
                  <a:cxn ang="0">
                    <a:pos x="41" y="377"/>
                  </a:cxn>
                  <a:cxn ang="0">
                    <a:pos x="22" y="269"/>
                  </a:cxn>
                  <a:cxn ang="0">
                    <a:pos x="9" y="144"/>
                  </a:cxn>
                  <a:cxn ang="0">
                    <a:pos x="0" y="69"/>
                  </a:cxn>
                  <a:cxn ang="0">
                    <a:pos x="248" y="2"/>
                  </a:cxn>
                  <a:cxn ang="0">
                    <a:pos x="272" y="4"/>
                  </a:cxn>
                  <a:cxn ang="0">
                    <a:pos x="294" y="56"/>
                  </a:cxn>
                  <a:cxn ang="0">
                    <a:pos x="319" y="119"/>
                  </a:cxn>
                  <a:cxn ang="0">
                    <a:pos x="361" y="130"/>
                  </a:cxn>
                  <a:cxn ang="0">
                    <a:pos x="412" y="151"/>
                  </a:cxn>
                  <a:cxn ang="0">
                    <a:pos x="454" y="140"/>
                  </a:cxn>
                  <a:cxn ang="0">
                    <a:pos x="481" y="126"/>
                  </a:cxn>
                  <a:cxn ang="0">
                    <a:pos x="516" y="134"/>
                  </a:cxn>
                  <a:cxn ang="0">
                    <a:pos x="591" y="174"/>
                  </a:cxn>
                  <a:cxn ang="0">
                    <a:pos x="615" y="170"/>
                  </a:cxn>
                  <a:cxn ang="0">
                    <a:pos x="630" y="190"/>
                  </a:cxn>
                  <a:cxn ang="0">
                    <a:pos x="655" y="196"/>
                  </a:cxn>
                  <a:cxn ang="0">
                    <a:pos x="666" y="215"/>
                  </a:cxn>
                  <a:cxn ang="0">
                    <a:pos x="712" y="223"/>
                  </a:cxn>
                  <a:cxn ang="0">
                    <a:pos x="751" y="190"/>
                  </a:cxn>
                  <a:cxn ang="0">
                    <a:pos x="779" y="200"/>
                  </a:cxn>
                  <a:cxn ang="0">
                    <a:pos x="790" y="211"/>
                  </a:cxn>
                  <a:cxn ang="0">
                    <a:pos x="871" y="202"/>
                  </a:cxn>
                  <a:cxn ang="0">
                    <a:pos x="890" y="226"/>
                  </a:cxn>
                  <a:cxn ang="0">
                    <a:pos x="933" y="215"/>
                  </a:cxn>
                  <a:cxn ang="0">
                    <a:pos x="895" y="248"/>
                  </a:cxn>
                  <a:cxn ang="0">
                    <a:pos x="781" y="298"/>
                  </a:cxn>
                  <a:cxn ang="0">
                    <a:pos x="737" y="348"/>
                  </a:cxn>
                  <a:cxn ang="0">
                    <a:pos x="704" y="386"/>
                  </a:cxn>
                  <a:cxn ang="0">
                    <a:pos x="656" y="428"/>
                  </a:cxn>
                  <a:cxn ang="0">
                    <a:pos x="602" y="476"/>
                  </a:cxn>
                  <a:cxn ang="0">
                    <a:pos x="600" y="568"/>
                  </a:cxn>
                  <a:cxn ang="0">
                    <a:pos x="548" y="612"/>
                  </a:cxn>
                  <a:cxn ang="0">
                    <a:pos x="553" y="678"/>
                  </a:cxn>
                  <a:cxn ang="0">
                    <a:pos x="543" y="731"/>
                  </a:cxn>
                  <a:cxn ang="0">
                    <a:pos x="548" y="817"/>
                  </a:cxn>
                  <a:cxn ang="0">
                    <a:pos x="599" y="841"/>
                  </a:cxn>
                  <a:cxn ang="0">
                    <a:pos x="642" y="870"/>
                  </a:cxn>
                  <a:cxn ang="0">
                    <a:pos x="731" y="950"/>
                  </a:cxn>
                  <a:cxn ang="0">
                    <a:pos x="755" y="1026"/>
                  </a:cxn>
                  <a:cxn ang="0">
                    <a:pos x="91" y="745"/>
                  </a:cxn>
                  <a:cxn ang="0">
                    <a:pos x="54" y="693"/>
                  </a:cxn>
                  <a:cxn ang="0">
                    <a:pos x="45" y="665"/>
                  </a:cxn>
                  <a:cxn ang="0">
                    <a:pos x="72" y="641"/>
                  </a:cxn>
                </a:cxnLst>
                <a:rect l="0" t="0" r="r" b="b"/>
                <a:pathLst>
                  <a:path w="933" h="1035">
                    <a:moveTo>
                      <a:pt x="74" y="615"/>
                    </a:moveTo>
                    <a:lnTo>
                      <a:pt x="71" y="546"/>
                    </a:lnTo>
                    <a:lnTo>
                      <a:pt x="56" y="487"/>
                    </a:lnTo>
                    <a:lnTo>
                      <a:pt x="41" y="377"/>
                    </a:lnTo>
                    <a:lnTo>
                      <a:pt x="37" y="297"/>
                    </a:lnTo>
                    <a:lnTo>
                      <a:pt x="22" y="269"/>
                    </a:lnTo>
                    <a:lnTo>
                      <a:pt x="9" y="228"/>
                    </a:lnTo>
                    <a:lnTo>
                      <a:pt x="9" y="144"/>
                    </a:lnTo>
                    <a:lnTo>
                      <a:pt x="15" y="113"/>
                    </a:lnTo>
                    <a:lnTo>
                      <a:pt x="0" y="69"/>
                    </a:lnTo>
                    <a:lnTo>
                      <a:pt x="245" y="69"/>
                    </a:lnTo>
                    <a:lnTo>
                      <a:pt x="248" y="2"/>
                    </a:lnTo>
                    <a:lnTo>
                      <a:pt x="253" y="0"/>
                    </a:lnTo>
                    <a:lnTo>
                      <a:pt x="272" y="4"/>
                    </a:lnTo>
                    <a:lnTo>
                      <a:pt x="287" y="11"/>
                    </a:lnTo>
                    <a:lnTo>
                      <a:pt x="294" y="56"/>
                    </a:lnTo>
                    <a:lnTo>
                      <a:pt x="306" y="106"/>
                    </a:lnTo>
                    <a:lnTo>
                      <a:pt x="319" y="119"/>
                    </a:lnTo>
                    <a:lnTo>
                      <a:pt x="358" y="119"/>
                    </a:lnTo>
                    <a:lnTo>
                      <a:pt x="361" y="130"/>
                    </a:lnTo>
                    <a:lnTo>
                      <a:pt x="412" y="134"/>
                    </a:lnTo>
                    <a:lnTo>
                      <a:pt x="412" y="151"/>
                    </a:lnTo>
                    <a:lnTo>
                      <a:pt x="451" y="151"/>
                    </a:lnTo>
                    <a:lnTo>
                      <a:pt x="454" y="140"/>
                    </a:lnTo>
                    <a:lnTo>
                      <a:pt x="464" y="130"/>
                    </a:lnTo>
                    <a:lnTo>
                      <a:pt x="481" y="126"/>
                    </a:lnTo>
                    <a:lnTo>
                      <a:pt x="492" y="134"/>
                    </a:lnTo>
                    <a:lnTo>
                      <a:pt x="516" y="134"/>
                    </a:lnTo>
                    <a:lnTo>
                      <a:pt x="547" y="154"/>
                    </a:lnTo>
                    <a:lnTo>
                      <a:pt x="591" y="174"/>
                    </a:lnTo>
                    <a:lnTo>
                      <a:pt x="611" y="178"/>
                    </a:lnTo>
                    <a:lnTo>
                      <a:pt x="615" y="170"/>
                    </a:lnTo>
                    <a:lnTo>
                      <a:pt x="626" y="166"/>
                    </a:lnTo>
                    <a:lnTo>
                      <a:pt x="630" y="190"/>
                    </a:lnTo>
                    <a:lnTo>
                      <a:pt x="651" y="200"/>
                    </a:lnTo>
                    <a:lnTo>
                      <a:pt x="655" y="196"/>
                    </a:lnTo>
                    <a:lnTo>
                      <a:pt x="666" y="198"/>
                    </a:lnTo>
                    <a:lnTo>
                      <a:pt x="666" y="215"/>
                    </a:lnTo>
                    <a:lnTo>
                      <a:pt x="687" y="223"/>
                    </a:lnTo>
                    <a:lnTo>
                      <a:pt x="712" y="223"/>
                    </a:lnTo>
                    <a:lnTo>
                      <a:pt x="725" y="216"/>
                    </a:lnTo>
                    <a:lnTo>
                      <a:pt x="751" y="190"/>
                    </a:lnTo>
                    <a:lnTo>
                      <a:pt x="773" y="186"/>
                    </a:lnTo>
                    <a:lnTo>
                      <a:pt x="779" y="200"/>
                    </a:lnTo>
                    <a:lnTo>
                      <a:pt x="783" y="211"/>
                    </a:lnTo>
                    <a:lnTo>
                      <a:pt x="790" y="211"/>
                    </a:lnTo>
                    <a:lnTo>
                      <a:pt x="799" y="204"/>
                    </a:lnTo>
                    <a:lnTo>
                      <a:pt x="871" y="202"/>
                    </a:lnTo>
                    <a:lnTo>
                      <a:pt x="886" y="226"/>
                    </a:lnTo>
                    <a:lnTo>
                      <a:pt x="890" y="226"/>
                    </a:lnTo>
                    <a:lnTo>
                      <a:pt x="896" y="218"/>
                    </a:lnTo>
                    <a:lnTo>
                      <a:pt x="933" y="215"/>
                    </a:lnTo>
                    <a:lnTo>
                      <a:pt x="928" y="234"/>
                    </a:lnTo>
                    <a:lnTo>
                      <a:pt x="895" y="248"/>
                    </a:lnTo>
                    <a:lnTo>
                      <a:pt x="820" y="282"/>
                    </a:lnTo>
                    <a:lnTo>
                      <a:pt x="781" y="298"/>
                    </a:lnTo>
                    <a:lnTo>
                      <a:pt x="756" y="319"/>
                    </a:lnTo>
                    <a:lnTo>
                      <a:pt x="737" y="348"/>
                    </a:lnTo>
                    <a:lnTo>
                      <a:pt x="718" y="379"/>
                    </a:lnTo>
                    <a:lnTo>
                      <a:pt x="704" y="386"/>
                    </a:lnTo>
                    <a:lnTo>
                      <a:pt x="667" y="426"/>
                    </a:lnTo>
                    <a:lnTo>
                      <a:pt x="656" y="428"/>
                    </a:lnTo>
                    <a:lnTo>
                      <a:pt x="621" y="450"/>
                    </a:lnTo>
                    <a:lnTo>
                      <a:pt x="602" y="476"/>
                    </a:lnTo>
                    <a:lnTo>
                      <a:pt x="599" y="502"/>
                    </a:lnTo>
                    <a:lnTo>
                      <a:pt x="600" y="568"/>
                    </a:lnTo>
                    <a:lnTo>
                      <a:pt x="589" y="582"/>
                    </a:lnTo>
                    <a:lnTo>
                      <a:pt x="548" y="612"/>
                    </a:lnTo>
                    <a:lnTo>
                      <a:pt x="529" y="661"/>
                    </a:lnTo>
                    <a:lnTo>
                      <a:pt x="553" y="678"/>
                    </a:lnTo>
                    <a:lnTo>
                      <a:pt x="559" y="705"/>
                    </a:lnTo>
                    <a:lnTo>
                      <a:pt x="543" y="731"/>
                    </a:lnTo>
                    <a:lnTo>
                      <a:pt x="545" y="761"/>
                    </a:lnTo>
                    <a:lnTo>
                      <a:pt x="548" y="817"/>
                    </a:lnTo>
                    <a:lnTo>
                      <a:pt x="572" y="841"/>
                    </a:lnTo>
                    <a:lnTo>
                      <a:pt x="599" y="841"/>
                    </a:lnTo>
                    <a:lnTo>
                      <a:pt x="615" y="866"/>
                    </a:lnTo>
                    <a:lnTo>
                      <a:pt x="642" y="870"/>
                    </a:lnTo>
                    <a:lnTo>
                      <a:pt x="674" y="917"/>
                    </a:lnTo>
                    <a:lnTo>
                      <a:pt x="731" y="950"/>
                    </a:lnTo>
                    <a:lnTo>
                      <a:pt x="749" y="974"/>
                    </a:lnTo>
                    <a:lnTo>
                      <a:pt x="755" y="1026"/>
                    </a:lnTo>
                    <a:lnTo>
                      <a:pt x="94" y="1035"/>
                    </a:lnTo>
                    <a:lnTo>
                      <a:pt x="91" y="745"/>
                    </a:lnTo>
                    <a:lnTo>
                      <a:pt x="87" y="721"/>
                    </a:lnTo>
                    <a:lnTo>
                      <a:pt x="54" y="693"/>
                    </a:lnTo>
                    <a:lnTo>
                      <a:pt x="45" y="678"/>
                    </a:lnTo>
                    <a:lnTo>
                      <a:pt x="45" y="665"/>
                    </a:lnTo>
                    <a:lnTo>
                      <a:pt x="61" y="652"/>
                    </a:lnTo>
                    <a:lnTo>
                      <a:pt x="72" y="641"/>
                    </a:lnTo>
                    <a:lnTo>
                      <a:pt x="74" y="615"/>
                    </a:lnTo>
                    <a:close/>
                  </a:path>
                </a:pathLst>
              </a:custGeom>
              <a:solidFill>
                <a:srgbClr val="70AAA8"/>
              </a:solidFill>
              <a:ln w="28575" cap="flat" cmpd="sng">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r>
                  <a:rPr lang="en-US" sz="900" dirty="0" smtClean="0">
                    <a:solidFill>
                      <a:schemeClr val="bg1"/>
                    </a:solidFill>
                    <a:latin typeface="Calibri" panose="020F0502020204030204" pitchFamily="34" charset="0"/>
                    <a:cs typeface="Proxima Nova Cond Regular"/>
                  </a:rPr>
                  <a:t>  </a:t>
                </a:r>
                <a:endParaRPr lang="en-US" sz="900" dirty="0">
                  <a:solidFill>
                    <a:schemeClr val="bg1"/>
                  </a:solidFill>
                  <a:latin typeface="Calibri" panose="020F0502020204030204" pitchFamily="34" charset="0"/>
                  <a:cs typeface="Proxima Nova Cond Regular"/>
                </a:endParaRPr>
              </a:p>
            </p:txBody>
          </p:sp>
        </p:grpSp>
        <p:sp>
          <p:nvSpPr>
            <p:cNvPr id="27" name="TextBox 12"/>
            <p:cNvSpPr txBox="1"/>
            <p:nvPr/>
          </p:nvSpPr>
          <p:spPr>
            <a:xfrm>
              <a:off x="3263876" y="4358129"/>
              <a:ext cx="1188780" cy="773337"/>
            </a:xfrm>
            <a:prstGeom prst="rect">
              <a:avLst/>
            </a:prstGeom>
            <a:noFill/>
          </p:spPr>
          <p:txBody>
            <a:bodyPr wrap="none" rtlCol="0">
              <a:spAutoFit/>
            </a:bodyPr>
            <a:lstStyle/>
            <a:p>
              <a:r>
                <a:rPr lang="en-US" sz="3200" dirty="0" smtClean="0">
                  <a:solidFill>
                    <a:schemeClr val="bg1"/>
                  </a:solidFill>
                  <a:latin typeface="Calibri" panose="020F0502020204030204" pitchFamily="34" charset="0"/>
                  <a:cs typeface="Proxima Nova Cond Regular"/>
                </a:rPr>
                <a:t>37%</a:t>
              </a:r>
              <a:endParaRPr lang="en-US" sz="3200" dirty="0">
                <a:solidFill>
                  <a:schemeClr val="bg1"/>
                </a:solidFill>
                <a:latin typeface="Calibri" panose="020F0502020204030204" pitchFamily="34" charset="0"/>
                <a:cs typeface="Proxima Nova Cond Regular"/>
              </a:endParaRPr>
            </a:p>
          </p:txBody>
        </p:sp>
        <p:sp>
          <p:nvSpPr>
            <p:cNvPr id="28" name="TextBox 18"/>
            <p:cNvSpPr txBox="1"/>
            <p:nvPr/>
          </p:nvSpPr>
          <p:spPr>
            <a:xfrm>
              <a:off x="4460408" y="4244238"/>
              <a:ext cx="1188780" cy="773337"/>
            </a:xfrm>
            <a:prstGeom prst="rect">
              <a:avLst/>
            </a:prstGeom>
            <a:noFill/>
          </p:spPr>
          <p:txBody>
            <a:bodyPr wrap="none" rtlCol="0">
              <a:spAutoFit/>
            </a:bodyPr>
            <a:lstStyle/>
            <a:p>
              <a:r>
                <a:rPr lang="en-US" sz="3200" dirty="0" smtClean="0">
                  <a:solidFill>
                    <a:schemeClr val="bg1"/>
                  </a:solidFill>
                  <a:latin typeface="Calibri" panose="020F0502020204030204" pitchFamily="34" charset="0"/>
                  <a:cs typeface="Proxima Nova Cond Regular"/>
                </a:rPr>
                <a:t>13%</a:t>
              </a:r>
              <a:endParaRPr lang="en-US" sz="3200" dirty="0">
                <a:solidFill>
                  <a:schemeClr val="bg1"/>
                </a:solidFill>
                <a:latin typeface="Calibri" panose="020F0502020204030204" pitchFamily="34" charset="0"/>
                <a:cs typeface="Proxima Nova Cond Regular"/>
              </a:endParaRPr>
            </a:p>
          </p:txBody>
        </p:sp>
        <p:sp>
          <p:nvSpPr>
            <p:cNvPr id="29" name="TextBox 19"/>
            <p:cNvSpPr txBox="1"/>
            <p:nvPr/>
          </p:nvSpPr>
          <p:spPr>
            <a:xfrm>
              <a:off x="2802103" y="2130009"/>
              <a:ext cx="1188780" cy="773337"/>
            </a:xfrm>
            <a:prstGeom prst="rect">
              <a:avLst/>
            </a:prstGeom>
            <a:noFill/>
          </p:spPr>
          <p:txBody>
            <a:bodyPr wrap="none" rtlCol="0">
              <a:spAutoFit/>
            </a:bodyPr>
            <a:lstStyle/>
            <a:p>
              <a:r>
                <a:rPr lang="en-US" sz="3200" dirty="0" smtClean="0">
                  <a:solidFill>
                    <a:schemeClr val="bg1"/>
                  </a:solidFill>
                  <a:latin typeface="Calibri" panose="020F0502020204030204" pitchFamily="34" charset="0"/>
                  <a:cs typeface="Proxima Nova Cond Regular"/>
                </a:rPr>
                <a:t>25%</a:t>
              </a:r>
              <a:endParaRPr lang="en-US" sz="3200" dirty="0">
                <a:solidFill>
                  <a:schemeClr val="bg1"/>
                </a:solidFill>
                <a:latin typeface="Calibri" panose="020F0502020204030204" pitchFamily="34" charset="0"/>
                <a:cs typeface="Proxima Nova Cond Regular"/>
              </a:endParaRPr>
            </a:p>
          </p:txBody>
        </p:sp>
        <p:sp>
          <p:nvSpPr>
            <p:cNvPr id="30" name="TextBox 20"/>
            <p:cNvSpPr txBox="1"/>
            <p:nvPr/>
          </p:nvSpPr>
          <p:spPr>
            <a:xfrm>
              <a:off x="1321701" y="1430911"/>
              <a:ext cx="1188780" cy="773337"/>
            </a:xfrm>
            <a:prstGeom prst="rect">
              <a:avLst/>
            </a:prstGeom>
            <a:noFill/>
          </p:spPr>
          <p:txBody>
            <a:bodyPr wrap="none" rtlCol="0">
              <a:spAutoFit/>
            </a:bodyPr>
            <a:lstStyle/>
            <a:p>
              <a:r>
                <a:rPr lang="en-US" sz="3200" dirty="0" smtClean="0">
                  <a:solidFill>
                    <a:schemeClr val="bg1"/>
                  </a:solidFill>
                  <a:latin typeface="Calibri" panose="020F0502020204030204" pitchFamily="34" charset="0"/>
                  <a:cs typeface="Proxima Nova Cond Regular"/>
                </a:rPr>
                <a:t>49%</a:t>
              </a:r>
              <a:endParaRPr lang="en-US" sz="3200" dirty="0">
                <a:solidFill>
                  <a:schemeClr val="bg1"/>
                </a:solidFill>
                <a:latin typeface="Calibri" panose="020F0502020204030204" pitchFamily="34" charset="0"/>
                <a:cs typeface="Proxima Nova Cond Regular"/>
              </a:endParaRPr>
            </a:p>
          </p:txBody>
        </p:sp>
        <p:sp>
          <p:nvSpPr>
            <p:cNvPr id="31" name="TextBox 21"/>
            <p:cNvSpPr txBox="1"/>
            <p:nvPr/>
          </p:nvSpPr>
          <p:spPr>
            <a:xfrm>
              <a:off x="4804770" y="2855499"/>
              <a:ext cx="1188780" cy="773337"/>
            </a:xfrm>
            <a:prstGeom prst="rect">
              <a:avLst/>
            </a:prstGeom>
            <a:noFill/>
          </p:spPr>
          <p:txBody>
            <a:bodyPr wrap="none" rtlCol="0">
              <a:spAutoFit/>
            </a:bodyPr>
            <a:lstStyle/>
            <a:p>
              <a:r>
                <a:rPr lang="en-US" sz="3200" dirty="0" smtClean="0">
                  <a:solidFill>
                    <a:schemeClr val="bg1"/>
                  </a:solidFill>
                  <a:latin typeface="Calibri" panose="020F0502020204030204" pitchFamily="34" charset="0"/>
                  <a:cs typeface="Proxima Nova Cond Regular"/>
                </a:rPr>
                <a:t>15%</a:t>
              </a:r>
              <a:endParaRPr lang="en-US" sz="3200" dirty="0">
                <a:solidFill>
                  <a:schemeClr val="bg1"/>
                </a:solidFill>
                <a:latin typeface="Calibri" panose="020F0502020204030204" pitchFamily="34" charset="0"/>
                <a:cs typeface="Proxima Nova Cond Regular"/>
              </a:endParaRPr>
            </a:p>
          </p:txBody>
        </p:sp>
      </p:grpSp>
    </p:spTree>
    <p:extLst>
      <p:ext uri="{BB962C8B-B14F-4D97-AF65-F5344CB8AC3E}">
        <p14:creationId xmlns:p14="http://schemas.microsoft.com/office/powerpoint/2010/main" val="1335146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656213"/>
            <a:ext cx="9144000" cy="2487287"/>
          </a:xfrm>
          <a:prstGeom prst="rect">
            <a:avLst/>
          </a:prstGeom>
          <a:solidFill>
            <a:srgbClr val="5F8E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221147" y="265085"/>
            <a:ext cx="4686300" cy="1701800"/>
          </a:xfrm>
          <a:prstGeom prst="rect">
            <a:avLst/>
          </a:prstGeom>
        </p:spPr>
      </p:pic>
      <p:sp>
        <p:nvSpPr>
          <p:cNvPr id="2" name="Title 1"/>
          <p:cNvSpPr>
            <a:spLocks noGrp="1"/>
          </p:cNvSpPr>
          <p:nvPr>
            <p:ph type="title"/>
          </p:nvPr>
        </p:nvSpPr>
        <p:spPr>
          <a:xfrm>
            <a:off x="3669147" y="2475900"/>
            <a:ext cx="6565334" cy="2667600"/>
          </a:xfrm>
        </p:spPr>
        <p:txBody>
          <a:bodyPr>
            <a:normAutofit/>
          </a:bodyPr>
          <a:lstStyle/>
          <a:p>
            <a:r>
              <a:rPr lang="en-US" sz="8000" cap="none" dirty="0" smtClean="0">
                <a:solidFill>
                  <a:schemeClr val="bg1"/>
                </a:solidFill>
                <a:latin typeface="Calibri" panose="020F0502020204030204" pitchFamily="34" charset="0"/>
                <a:cs typeface="Proxima Nova Cond Regular"/>
              </a:rPr>
              <a:t>THE GOALS</a:t>
            </a:r>
            <a:endParaRPr lang="en-US" sz="8000" cap="none" dirty="0">
              <a:solidFill>
                <a:schemeClr val="bg1"/>
              </a:solidFill>
              <a:latin typeface="Calibri" panose="020F0502020204030204" pitchFamily="34" charset="0"/>
              <a:cs typeface="Proxima Nova Cond Regular"/>
            </a:endParaRPr>
          </a:p>
        </p:txBody>
      </p:sp>
      <p:sp>
        <p:nvSpPr>
          <p:cNvPr id="6" name="Title 1"/>
          <p:cNvSpPr txBox="1">
            <a:spLocks/>
          </p:cNvSpPr>
          <p:nvPr/>
        </p:nvSpPr>
        <p:spPr>
          <a:xfrm>
            <a:off x="3243915" y="3381856"/>
            <a:ext cx="597358" cy="605790"/>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4800" b="1" kern="1200" spc="-90" baseline="0">
                <a:solidFill>
                  <a:srgbClr val="00B0F0"/>
                </a:solidFill>
                <a:latin typeface="+mj-lt"/>
                <a:ea typeface="+mj-ea"/>
                <a:cs typeface="+mj-cs"/>
              </a:defRPr>
            </a:lvl1pPr>
          </a:lstStyle>
          <a:p>
            <a:pPr algn="ctr"/>
            <a:r>
              <a:rPr lang="en-US" sz="7000" b="0" dirty="0" smtClean="0">
                <a:solidFill>
                  <a:schemeClr val="tx1">
                    <a:lumMod val="75000"/>
                    <a:lumOff val="25000"/>
                  </a:schemeClr>
                </a:solidFill>
              </a:rPr>
              <a:t>*</a:t>
            </a:r>
            <a:endParaRPr lang="en-US" sz="7000" b="0" dirty="0">
              <a:solidFill>
                <a:schemeClr val="tx1">
                  <a:lumMod val="75000"/>
                  <a:lumOff val="25000"/>
                </a:schemeClr>
              </a:solidFill>
            </a:endParaRPr>
          </a:p>
        </p:txBody>
      </p:sp>
    </p:spTree>
    <p:extLst>
      <p:ext uri="{BB962C8B-B14F-4D97-AF65-F5344CB8AC3E}">
        <p14:creationId xmlns:p14="http://schemas.microsoft.com/office/powerpoint/2010/main" val="15240519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775" r="2775"/>
          <a:stretch/>
        </p:blipFill>
        <p:spPr>
          <a:xfrm>
            <a:off x="1" y="-16764"/>
            <a:ext cx="9144000" cy="5160264"/>
          </a:xfrm>
          <a:prstGeom prst="rect">
            <a:avLst/>
          </a:prstGeom>
        </p:spPr>
      </p:pic>
      <p:sp>
        <p:nvSpPr>
          <p:cNvPr id="3" name="Rectangle 2"/>
          <p:cNvSpPr/>
          <p:nvPr/>
        </p:nvSpPr>
        <p:spPr>
          <a:xfrm>
            <a:off x="93217" y="1456257"/>
            <a:ext cx="8843958" cy="22717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smtClean="0">
                <a:solidFill>
                  <a:schemeClr val="tx1">
                    <a:lumMod val="65000"/>
                    <a:lumOff val="35000"/>
                  </a:schemeClr>
                </a:solidFill>
                <a:latin typeface="Calibri" panose="020F0502020204030204" pitchFamily="34" charset="0"/>
                <a:cs typeface="Proxima Nova Cond Regular"/>
              </a:rPr>
              <a:t>Capturing more of the remaining 85%</a:t>
            </a:r>
            <a:endParaRPr lang="en-US" sz="6000" dirty="0">
              <a:solidFill>
                <a:schemeClr val="tx1">
                  <a:lumMod val="65000"/>
                  <a:lumOff val="35000"/>
                </a:schemeClr>
              </a:solidFill>
              <a:latin typeface="Calibri" panose="020F0502020204030204" pitchFamily="34" charset="0"/>
              <a:cs typeface="Proxima Nova Cond Regular"/>
            </a:endParaRPr>
          </a:p>
        </p:txBody>
      </p:sp>
    </p:spTree>
    <p:extLst>
      <p:ext uri="{BB962C8B-B14F-4D97-AF65-F5344CB8AC3E}">
        <p14:creationId xmlns:p14="http://schemas.microsoft.com/office/powerpoint/2010/main" val="14037411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 name="Group 150"/>
          <p:cNvGrpSpPr/>
          <p:nvPr/>
        </p:nvGrpSpPr>
        <p:grpSpPr>
          <a:xfrm>
            <a:off x="3579020" y="803854"/>
            <a:ext cx="3479176" cy="236087"/>
            <a:chOff x="2255520" y="807720"/>
            <a:chExt cx="4267200" cy="289560"/>
          </a:xfrm>
          <a:solidFill>
            <a:schemeClr val="bg1">
              <a:lumMod val="75000"/>
            </a:schemeClr>
          </a:solidFill>
        </p:grpSpPr>
        <p:sp>
          <p:nvSpPr>
            <p:cNvPr id="125" name="Oval 151"/>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26" name="Oval 152"/>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27" name="Oval 153"/>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28" name="Oval 154"/>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29" name="Oval 155"/>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30" name="Oval 156"/>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31" name="Oval 157"/>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32" name="Oval 158"/>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33" name="Oval 159"/>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34" name="Oval 160"/>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135" name="Group 172"/>
          <p:cNvGrpSpPr/>
          <p:nvPr/>
        </p:nvGrpSpPr>
        <p:grpSpPr>
          <a:xfrm>
            <a:off x="3579020" y="1172895"/>
            <a:ext cx="3479176" cy="236087"/>
            <a:chOff x="2255520" y="807720"/>
            <a:chExt cx="4267200" cy="289560"/>
          </a:xfrm>
          <a:solidFill>
            <a:schemeClr val="bg1">
              <a:lumMod val="75000"/>
            </a:schemeClr>
          </a:solidFill>
        </p:grpSpPr>
        <p:sp>
          <p:nvSpPr>
            <p:cNvPr id="142" name="Oval 173"/>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43" name="Oval 174"/>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44" name="Oval 175"/>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45" name="Oval 176"/>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46" name="Oval 177"/>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47" name="Oval 178"/>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48" name="Oval 179"/>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49" name="Oval 180"/>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50" name="Oval 181"/>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51" name="Oval 182"/>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152" name="Group 194"/>
          <p:cNvGrpSpPr/>
          <p:nvPr/>
        </p:nvGrpSpPr>
        <p:grpSpPr>
          <a:xfrm>
            <a:off x="3579020" y="1541936"/>
            <a:ext cx="3479176" cy="236087"/>
            <a:chOff x="2255520" y="807720"/>
            <a:chExt cx="4267200" cy="289560"/>
          </a:xfrm>
          <a:solidFill>
            <a:schemeClr val="bg1">
              <a:lumMod val="75000"/>
            </a:schemeClr>
          </a:solidFill>
        </p:grpSpPr>
        <p:sp>
          <p:nvSpPr>
            <p:cNvPr id="153" name="Oval 195"/>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54" name="Oval 196"/>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55" name="Oval 197"/>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56" name="Oval 198"/>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57" name="Oval 199"/>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58" name="Oval 200"/>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59" name="Oval 201"/>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60" name="Oval 202"/>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61" name="Oval 203"/>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62" name="Oval 204"/>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163" name="Group 216"/>
          <p:cNvGrpSpPr/>
          <p:nvPr/>
        </p:nvGrpSpPr>
        <p:grpSpPr>
          <a:xfrm>
            <a:off x="3579020" y="1910978"/>
            <a:ext cx="3479176" cy="236087"/>
            <a:chOff x="2255520" y="807720"/>
            <a:chExt cx="4267200" cy="289560"/>
          </a:xfrm>
          <a:solidFill>
            <a:schemeClr val="bg1">
              <a:lumMod val="75000"/>
            </a:schemeClr>
          </a:solidFill>
        </p:grpSpPr>
        <p:sp>
          <p:nvSpPr>
            <p:cNvPr id="164" name="Oval 217"/>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65" name="Oval 218"/>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66" name="Oval 219"/>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67" name="Oval 220"/>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68" name="Oval 221"/>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69" name="Oval 222"/>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70" name="Oval 223"/>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71" name="Oval 224"/>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72" name="Oval 225"/>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73" name="Oval 226"/>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174" name="Group 238"/>
          <p:cNvGrpSpPr/>
          <p:nvPr/>
        </p:nvGrpSpPr>
        <p:grpSpPr>
          <a:xfrm>
            <a:off x="3579020" y="2280019"/>
            <a:ext cx="3479176" cy="236087"/>
            <a:chOff x="2255520" y="807720"/>
            <a:chExt cx="4267200" cy="289560"/>
          </a:xfrm>
          <a:solidFill>
            <a:schemeClr val="bg1">
              <a:lumMod val="75000"/>
            </a:schemeClr>
          </a:solidFill>
        </p:grpSpPr>
        <p:sp>
          <p:nvSpPr>
            <p:cNvPr id="175" name="Oval 239"/>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76" name="Oval 240"/>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77" name="Oval 241"/>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78" name="Oval 242"/>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79" name="Oval 243"/>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80" name="Oval 244"/>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81" name="Oval 245"/>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82" name="Oval 246"/>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83" name="Oval 247"/>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84" name="Oval 248"/>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185" name="Group 260"/>
          <p:cNvGrpSpPr/>
          <p:nvPr/>
        </p:nvGrpSpPr>
        <p:grpSpPr>
          <a:xfrm>
            <a:off x="3579020" y="2649060"/>
            <a:ext cx="3479176" cy="236087"/>
            <a:chOff x="2255520" y="807720"/>
            <a:chExt cx="4267200" cy="289560"/>
          </a:xfrm>
          <a:solidFill>
            <a:schemeClr val="bg1">
              <a:lumMod val="75000"/>
            </a:schemeClr>
          </a:solidFill>
        </p:grpSpPr>
        <p:sp>
          <p:nvSpPr>
            <p:cNvPr id="186" name="Oval 261"/>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87" name="Oval 262"/>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88" name="Oval 263"/>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89" name="Oval 264"/>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90" name="Oval 265"/>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91" name="Oval 266"/>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92" name="Oval 267"/>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93" name="Oval 268"/>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94" name="Oval 269"/>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95" name="Oval 270"/>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196" name="Group 282"/>
          <p:cNvGrpSpPr/>
          <p:nvPr/>
        </p:nvGrpSpPr>
        <p:grpSpPr>
          <a:xfrm>
            <a:off x="3579020" y="3018101"/>
            <a:ext cx="3479176" cy="236087"/>
            <a:chOff x="2255520" y="807720"/>
            <a:chExt cx="4267200" cy="289560"/>
          </a:xfrm>
          <a:solidFill>
            <a:srgbClr val="74C8CF"/>
          </a:solidFill>
        </p:grpSpPr>
        <p:sp>
          <p:nvSpPr>
            <p:cNvPr id="197" name="Oval 283"/>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98" name="Oval 284"/>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99" name="Oval 285"/>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00" name="Oval 286"/>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01" name="Oval 287"/>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02" name="Oval 288"/>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03" name="Oval 289"/>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04" name="Oval 290"/>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05" name="Oval 291"/>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06" name="Oval 292"/>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207" name="Group 304"/>
          <p:cNvGrpSpPr/>
          <p:nvPr/>
        </p:nvGrpSpPr>
        <p:grpSpPr>
          <a:xfrm>
            <a:off x="3579020" y="3387142"/>
            <a:ext cx="3479176" cy="236087"/>
            <a:chOff x="2255520" y="807720"/>
            <a:chExt cx="4267200" cy="289560"/>
          </a:xfrm>
          <a:solidFill>
            <a:srgbClr val="74C8CF"/>
          </a:solidFill>
        </p:grpSpPr>
        <p:sp>
          <p:nvSpPr>
            <p:cNvPr id="208" name="Oval 305"/>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09" name="Oval 306"/>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10" name="Oval 307"/>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11" name="Oval 308"/>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12" name="Oval 309"/>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13" name="Oval 310"/>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14" name="Oval 311"/>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15" name="Oval 312"/>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16" name="Oval 313"/>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17" name="Oval 314"/>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218" name="Group 326"/>
          <p:cNvGrpSpPr/>
          <p:nvPr/>
        </p:nvGrpSpPr>
        <p:grpSpPr>
          <a:xfrm>
            <a:off x="3579020" y="3756183"/>
            <a:ext cx="3479176" cy="236087"/>
            <a:chOff x="2255520" y="807720"/>
            <a:chExt cx="4267200" cy="289560"/>
          </a:xfrm>
          <a:solidFill>
            <a:srgbClr val="74C8CF"/>
          </a:solidFill>
        </p:grpSpPr>
        <p:sp>
          <p:nvSpPr>
            <p:cNvPr id="219" name="Oval 327"/>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20" name="Oval 328"/>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21" name="Oval 329"/>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22" name="Oval 330"/>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23" name="Oval 331"/>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24" name="Oval 332"/>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25" name="Oval 333"/>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26" name="Oval 334"/>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27" name="Oval 335"/>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28" name="Oval 336"/>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229" name="Group 348"/>
          <p:cNvGrpSpPr/>
          <p:nvPr/>
        </p:nvGrpSpPr>
        <p:grpSpPr>
          <a:xfrm>
            <a:off x="3579020" y="4125225"/>
            <a:ext cx="3479176" cy="236087"/>
            <a:chOff x="2255520" y="807720"/>
            <a:chExt cx="4267200" cy="289560"/>
          </a:xfrm>
          <a:solidFill>
            <a:srgbClr val="74C8CF"/>
          </a:solidFill>
        </p:grpSpPr>
        <p:sp>
          <p:nvSpPr>
            <p:cNvPr id="230" name="Oval 349"/>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31" name="Oval 350"/>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32" name="Oval 351"/>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33" name="Oval 352"/>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34" name="Oval 353"/>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35" name="Oval 354"/>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36" name="Oval 355"/>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37" name="Oval 356"/>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38" name="Oval 357"/>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39" name="Oval 358"/>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sp>
        <p:nvSpPr>
          <p:cNvPr id="243" name="TextBox 148"/>
          <p:cNvSpPr txBox="1"/>
          <p:nvPr/>
        </p:nvSpPr>
        <p:spPr>
          <a:xfrm>
            <a:off x="1256195" y="3420478"/>
            <a:ext cx="1969065" cy="400110"/>
          </a:xfrm>
          <a:prstGeom prst="rect">
            <a:avLst/>
          </a:prstGeom>
          <a:noFill/>
        </p:spPr>
        <p:txBody>
          <a:bodyPr wrap="none" rtlCol="0">
            <a:spAutoFit/>
          </a:bodyPr>
          <a:lstStyle/>
          <a:p>
            <a:r>
              <a:rPr lang="en-US" sz="2000" dirty="0" smtClean="0">
                <a:solidFill>
                  <a:schemeClr val="tx1">
                    <a:lumMod val="65000"/>
                    <a:lumOff val="35000"/>
                  </a:schemeClr>
                </a:solidFill>
                <a:latin typeface="Calibri" panose="020F0502020204030204" pitchFamily="34" charset="0"/>
                <a:cs typeface="Proxima Nova Cond Regular"/>
              </a:rPr>
              <a:t>Recyclable – 40%</a:t>
            </a:r>
            <a:endParaRPr lang="en-US" sz="2000" dirty="0">
              <a:solidFill>
                <a:schemeClr val="tx1">
                  <a:lumMod val="65000"/>
                  <a:lumOff val="35000"/>
                </a:schemeClr>
              </a:solidFill>
              <a:latin typeface="Calibri" panose="020F0502020204030204" pitchFamily="34" charset="0"/>
              <a:cs typeface="Proxima Nova Cond Regular"/>
            </a:endParaRPr>
          </a:p>
        </p:txBody>
      </p:sp>
      <p:sp>
        <p:nvSpPr>
          <p:cNvPr id="111" name="Left Bracket 110"/>
          <p:cNvSpPr/>
          <p:nvPr/>
        </p:nvSpPr>
        <p:spPr>
          <a:xfrm>
            <a:off x="3257932" y="3133865"/>
            <a:ext cx="179441" cy="1141705"/>
          </a:xfrm>
          <a:prstGeom prst="leftBracket">
            <a:avLst>
              <a:gd name="adj" fmla="val 0"/>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Calibri" panose="020F0502020204030204" pitchFamily="34" charset="0"/>
            </a:endParaRPr>
          </a:p>
        </p:txBody>
      </p:sp>
      <p:pic>
        <p:nvPicPr>
          <p:cNvPr id="280" name="Picture 279"/>
          <p:cNvPicPr>
            <a:picLocks noChangeAspect="1"/>
          </p:cNvPicPr>
          <p:nvPr/>
        </p:nvPicPr>
        <p:blipFill>
          <a:blip r:embed="rId3"/>
          <a:stretch>
            <a:fillRect/>
          </a:stretch>
        </p:blipFill>
        <p:spPr>
          <a:xfrm>
            <a:off x="218801" y="4403720"/>
            <a:ext cx="765412" cy="397239"/>
          </a:xfrm>
          <a:prstGeom prst="rect">
            <a:avLst/>
          </a:prstGeom>
        </p:spPr>
      </p:pic>
    </p:spTree>
    <p:extLst>
      <p:ext uri="{BB962C8B-B14F-4D97-AF65-F5344CB8AC3E}">
        <p14:creationId xmlns:p14="http://schemas.microsoft.com/office/powerpoint/2010/main" val="7633152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 name="Group 150"/>
          <p:cNvGrpSpPr/>
          <p:nvPr/>
        </p:nvGrpSpPr>
        <p:grpSpPr>
          <a:xfrm>
            <a:off x="3579020" y="803854"/>
            <a:ext cx="3479176" cy="236087"/>
            <a:chOff x="2255520" y="807720"/>
            <a:chExt cx="4267200" cy="289560"/>
          </a:xfrm>
          <a:solidFill>
            <a:schemeClr val="bg1">
              <a:lumMod val="75000"/>
            </a:schemeClr>
          </a:solidFill>
        </p:grpSpPr>
        <p:sp>
          <p:nvSpPr>
            <p:cNvPr id="125" name="Oval 151"/>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lumMod val="75000"/>
                  </a:schemeClr>
                </a:solidFill>
                <a:latin typeface="Calibri" panose="020F0502020204030204" pitchFamily="34" charset="0"/>
                <a:cs typeface="Proxima Nova Cond Regular"/>
              </a:endParaRPr>
            </a:p>
          </p:txBody>
        </p:sp>
        <p:sp>
          <p:nvSpPr>
            <p:cNvPr id="126" name="Oval 152"/>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lumMod val="75000"/>
                  </a:schemeClr>
                </a:solidFill>
                <a:latin typeface="Calibri" panose="020F0502020204030204" pitchFamily="34" charset="0"/>
                <a:cs typeface="Proxima Nova Cond Regular"/>
              </a:endParaRPr>
            </a:p>
          </p:txBody>
        </p:sp>
        <p:sp>
          <p:nvSpPr>
            <p:cNvPr id="127" name="Oval 153"/>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lumMod val="75000"/>
                  </a:schemeClr>
                </a:solidFill>
                <a:latin typeface="Calibri" panose="020F0502020204030204" pitchFamily="34" charset="0"/>
                <a:cs typeface="Proxima Nova Cond Regular"/>
              </a:endParaRPr>
            </a:p>
          </p:txBody>
        </p:sp>
        <p:sp>
          <p:nvSpPr>
            <p:cNvPr id="128" name="Oval 154"/>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lumMod val="75000"/>
                  </a:schemeClr>
                </a:solidFill>
                <a:latin typeface="Calibri" panose="020F0502020204030204" pitchFamily="34" charset="0"/>
                <a:cs typeface="Proxima Nova Cond Regular"/>
              </a:endParaRPr>
            </a:p>
          </p:txBody>
        </p:sp>
        <p:sp>
          <p:nvSpPr>
            <p:cNvPr id="129" name="Oval 155"/>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lumMod val="75000"/>
                  </a:schemeClr>
                </a:solidFill>
                <a:latin typeface="Calibri" panose="020F0502020204030204" pitchFamily="34" charset="0"/>
                <a:cs typeface="Proxima Nova Cond Regular"/>
              </a:endParaRPr>
            </a:p>
          </p:txBody>
        </p:sp>
        <p:sp>
          <p:nvSpPr>
            <p:cNvPr id="130" name="Oval 156"/>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lumMod val="75000"/>
                  </a:schemeClr>
                </a:solidFill>
                <a:latin typeface="Calibri" panose="020F0502020204030204" pitchFamily="34" charset="0"/>
                <a:cs typeface="Proxima Nova Cond Regular"/>
              </a:endParaRPr>
            </a:p>
          </p:txBody>
        </p:sp>
        <p:sp>
          <p:nvSpPr>
            <p:cNvPr id="131" name="Oval 157"/>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lumMod val="75000"/>
                  </a:schemeClr>
                </a:solidFill>
                <a:latin typeface="Calibri" panose="020F0502020204030204" pitchFamily="34" charset="0"/>
                <a:cs typeface="Proxima Nova Cond Regular"/>
              </a:endParaRPr>
            </a:p>
          </p:txBody>
        </p:sp>
        <p:sp>
          <p:nvSpPr>
            <p:cNvPr id="132" name="Oval 158"/>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lumMod val="75000"/>
                  </a:schemeClr>
                </a:solidFill>
                <a:latin typeface="Calibri" panose="020F0502020204030204" pitchFamily="34" charset="0"/>
                <a:cs typeface="Proxima Nova Cond Regular"/>
              </a:endParaRPr>
            </a:p>
          </p:txBody>
        </p:sp>
        <p:sp>
          <p:nvSpPr>
            <p:cNvPr id="133" name="Oval 159"/>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lumMod val="75000"/>
                  </a:schemeClr>
                </a:solidFill>
                <a:latin typeface="Calibri" panose="020F0502020204030204" pitchFamily="34" charset="0"/>
                <a:cs typeface="Proxima Nova Cond Regular"/>
              </a:endParaRPr>
            </a:p>
          </p:txBody>
        </p:sp>
        <p:sp>
          <p:nvSpPr>
            <p:cNvPr id="134" name="Oval 160"/>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lumMod val="75000"/>
                  </a:schemeClr>
                </a:solidFill>
                <a:latin typeface="Calibri" panose="020F0502020204030204" pitchFamily="34" charset="0"/>
                <a:cs typeface="Proxima Nova Cond Regular"/>
              </a:endParaRPr>
            </a:p>
          </p:txBody>
        </p:sp>
      </p:grpSp>
      <p:grpSp>
        <p:nvGrpSpPr>
          <p:cNvPr id="135" name="Group 172"/>
          <p:cNvGrpSpPr/>
          <p:nvPr/>
        </p:nvGrpSpPr>
        <p:grpSpPr>
          <a:xfrm>
            <a:off x="3579020" y="1172895"/>
            <a:ext cx="3479176" cy="236087"/>
            <a:chOff x="2255520" y="807720"/>
            <a:chExt cx="4267200" cy="289560"/>
          </a:xfrm>
          <a:solidFill>
            <a:schemeClr val="bg1">
              <a:lumMod val="75000"/>
            </a:schemeClr>
          </a:solidFill>
        </p:grpSpPr>
        <p:sp>
          <p:nvSpPr>
            <p:cNvPr id="142" name="Oval 173"/>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lumMod val="75000"/>
                  </a:schemeClr>
                </a:solidFill>
                <a:latin typeface="Calibri" panose="020F0502020204030204" pitchFamily="34" charset="0"/>
                <a:cs typeface="Proxima Nova Cond Regular"/>
              </a:endParaRPr>
            </a:p>
          </p:txBody>
        </p:sp>
        <p:sp>
          <p:nvSpPr>
            <p:cNvPr id="143" name="Oval 174"/>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lumMod val="75000"/>
                  </a:schemeClr>
                </a:solidFill>
                <a:latin typeface="Calibri" panose="020F0502020204030204" pitchFamily="34" charset="0"/>
                <a:cs typeface="Proxima Nova Cond Regular"/>
              </a:endParaRPr>
            </a:p>
          </p:txBody>
        </p:sp>
        <p:sp>
          <p:nvSpPr>
            <p:cNvPr id="144" name="Oval 175"/>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lumMod val="75000"/>
                  </a:schemeClr>
                </a:solidFill>
                <a:latin typeface="Calibri" panose="020F0502020204030204" pitchFamily="34" charset="0"/>
                <a:cs typeface="Proxima Nova Cond Regular"/>
              </a:endParaRPr>
            </a:p>
          </p:txBody>
        </p:sp>
        <p:sp>
          <p:nvSpPr>
            <p:cNvPr id="145" name="Oval 176"/>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lumMod val="75000"/>
                  </a:schemeClr>
                </a:solidFill>
                <a:latin typeface="Calibri" panose="020F0502020204030204" pitchFamily="34" charset="0"/>
                <a:cs typeface="Proxima Nova Cond Regular"/>
              </a:endParaRPr>
            </a:p>
          </p:txBody>
        </p:sp>
        <p:sp>
          <p:nvSpPr>
            <p:cNvPr id="146" name="Oval 177"/>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lumMod val="75000"/>
                  </a:schemeClr>
                </a:solidFill>
                <a:latin typeface="Calibri" panose="020F0502020204030204" pitchFamily="34" charset="0"/>
                <a:cs typeface="Proxima Nova Cond Regular"/>
              </a:endParaRPr>
            </a:p>
          </p:txBody>
        </p:sp>
        <p:sp>
          <p:nvSpPr>
            <p:cNvPr id="147" name="Oval 178"/>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lumMod val="75000"/>
                  </a:schemeClr>
                </a:solidFill>
                <a:latin typeface="Calibri" panose="020F0502020204030204" pitchFamily="34" charset="0"/>
                <a:cs typeface="Proxima Nova Cond Regular"/>
              </a:endParaRPr>
            </a:p>
          </p:txBody>
        </p:sp>
        <p:sp>
          <p:nvSpPr>
            <p:cNvPr id="148" name="Oval 179"/>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lumMod val="75000"/>
                  </a:schemeClr>
                </a:solidFill>
                <a:latin typeface="Calibri" panose="020F0502020204030204" pitchFamily="34" charset="0"/>
                <a:cs typeface="Proxima Nova Cond Regular"/>
              </a:endParaRPr>
            </a:p>
          </p:txBody>
        </p:sp>
        <p:sp>
          <p:nvSpPr>
            <p:cNvPr id="149" name="Oval 180"/>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lumMod val="75000"/>
                  </a:schemeClr>
                </a:solidFill>
                <a:latin typeface="Calibri" panose="020F0502020204030204" pitchFamily="34" charset="0"/>
                <a:cs typeface="Proxima Nova Cond Regular"/>
              </a:endParaRPr>
            </a:p>
          </p:txBody>
        </p:sp>
        <p:sp>
          <p:nvSpPr>
            <p:cNvPr id="150" name="Oval 181"/>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lumMod val="75000"/>
                  </a:schemeClr>
                </a:solidFill>
                <a:latin typeface="Calibri" panose="020F0502020204030204" pitchFamily="34" charset="0"/>
                <a:cs typeface="Proxima Nova Cond Regular"/>
              </a:endParaRPr>
            </a:p>
          </p:txBody>
        </p:sp>
        <p:sp>
          <p:nvSpPr>
            <p:cNvPr id="151" name="Oval 182"/>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lumMod val="75000"/>
                  </a:schemeClr>
                </a:solidFill>
                <a:latin typeface="Calibri" panose="020F0502020204030204" pitchFamily="34" charset="0"/>
                <a:cs typeface="Proxima Nova Cond Regular"/>
              </a:endParaRPr>
            </a:p>
          </p:txBody>
        </p:sp>
      </p:grpSp>
      <p:grpSp>
        <p:nvGrpSpPr>
          <p:cNvPr id="152" name="Group 194"/>
          <p:cNvGrpSpPr/>
          <p:nvPr/>
        </p:nvGrpSpPr>
        <p:grpSpPr>
          <a:xfrm>
            <a:off x="3579020" y="1541936"/>
            <a:ext cx="3479176" cy="236087"/>
            <a:chOff x="2255520" y="807720"/>
            <a:chExt cx="4267200" cy="289560"/>
          </a:xfrm>
          <a:solidFill>
            <a:schemeClr val="bg1">
              <a:lumMod val="75000"/>
            </a:schemeClr>
          </a:solidFill>
        </p:grpSpPr>
        <p:sp>
          <p:nvSpPr>
            <p:cNvPr id="153" name="Oval 195"/>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lumMod val="75000"/>
                  </a:schemeClr>
                </a:solidFill>
                <a:latin typeface="Calibri" panose="020F0502020204030204" pitchFamily="34" charset="0"/>
                <a:cs typeface="Proxima Nova Cond Regular"/>
              </a:endParaRPr>
            </a:p>
          </p:txBody>
        </p:sp>
        <p:sp>
          <p:nvSpPr>
            <p:cNvPr id="154" name="Oval 196"/>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lumMod val="75000"/>
                  </a:schemeClr>
                </a:solidFill>
                <a:latin typeface="Calibri" panose="020F0502020204030204" pitchFamily="34" charset="0"/>
                <a:cs typeface="Proxima Nova Cond Regular"/>
              </a:endParaRPr>
            </a:p>
          </p:txBody>
        </p:sp>
        <p:sp>
          <p:nvSpPr>
            <p:cNvPr id="155" name="Oval 197"/>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lumMod val="75000"/>
                  </a:schemeClr>
                </a:solidFill>
                <a:latin typeface="Calibri" panose="020F0502020204030204" pitchFamily="34" charset="0"/>
                <a:cs typeface="Proxima Nova Cond Regular"/>
              </a:endParaRPr>
            </a:p>
          </p:txBody>
        </p:sp>
        <p:sp>
          <p:nvSpPr>
            <p:cNvPr id="156" name="Oval 198"/>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lumMod val="75000"/>
                  </a:schemeClr>
                </a:solidFill>
                <a:latin typeface="Calibri" panose="020F0502020204030204" pitchFamily="34" charset="0"/>
                <a:cs typeface="Proxima Nova Cond Regular"/>
              </a:endParaRPr>
            </a:p>
          </p:txBody>
        </p:sp>
        <p:sp>
          <p:nvSpPr>
            <p:cNvPr id="157" name="Oval 199"/>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lumMod val="75000"/>
                  </a:schemeClr>
                </a:solidFill>
                <a:latin typeface="Calibri" panose="020F0502020204030204" pitchFamily="34" charset="0"/>
                <a:cs typeface="Proxima Nova Cond Regular"/>
              </a:endParaRPr>
            </a:p>
          </p:txBody>
        </p:sp>
        <p:sp>
          <p:nvSpPr>
            <p:cNvPr id="158" name="Oval 200"/>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lumMod val="75000"/>
                  </a:schemeClr>
                </a:solidFill>
                <a:latin typeface="Calibri" panose="020F0502020204030204" pitchFamily="34" charset="0"/>
                <a:cs typeface="Proxima Nova Cond Regular"/>
              </a:endParaRPr>
            </a:p>
          </p:txBody>
        </p:sp>
        <p:sp>
          <p:nvSpPr>
            <p:cNvPr id="159" name="Oval 201"/>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lumMod val="75000"/>
                  </a:schemeClr>
                </a:solidFill>
                <a:latin typeface="Calibri" panose="020F0502020204030204" pitchFamily="34" charset="0"/>
                <a:cs typeface="Proxima Nova Cond Regular"/>
              </a:endParaRPr>
            </a:p>
          </p:txBody>
        </p:sp>
        <p:sp>
          <p:nvSpPr>
            <p:cNvPr id="160" name="Oval 202"/>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lumMod val="75000"/>
                  </a:schemeClr>
                </a:solidFill>
                <a:latin typeface="Calibri" panose="020F0502020204030204" pitchFamily="34" charset="0"/>
                <a:cs typeface="Proxima Nova Cond Regular"/>
              </a:endParaRPr>
            </a:p>
          </p:txBody>
        </p:sp>
        <p:sp>
          <p:nvSpPr>
            <p:cNvPr id="161" name="Oval 203"/>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lumMod val="75000"/>
                  </a:schemeClr>
                </a:solidFill>
                <a:latin typeface="Calibri" panose="020F0502020204030204" pitchFamily="34" charset="0"/>
                <a:cs typeface="Proxima Nova Cond Regular"/>
              </a:endParaRPr>
            </a:p>
          </p:txBody>
        </p:sp>
        <p:sp>
          <p:nvSpPr>
            <p:cNvPr id="162" name="Oval 204"/>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lumMod val="75000"/>
                  </a:schemeClr>
                </a:solidFill>
                <a:latin typeface="Calibri" panose="020F0502020204030204" pitchFamily="34" charset="0"/>
                <a:cs typeface="Proxima Nova Cond Regular"/>
              </a:endParaRPr>
            </a:p>
          </p:txBody>
        </p:sp>
      </p:grpSp>
      <p:grpSp>
        <p:nvGrpSpPr>
          <p:cNvPr id="163" name="Group 216"/>
          <p:cNvGrpSpPr/>
          <p:nvPr/>
        </p:nvGrpSpPr>
        <p:grpSpPr>
          <a:xfrm>
            <a:off x="3579020" y="1910978"/>
            <a:ext cx="3479176" cy="236087"/>
            <a:chOff x="2255520" y="807720"/>
            <a:chExt cx="4267200" cy="289560"/>
          </a:xfrm>
          <a:solidFill>
            <a:srgbClr val="88BF3D"/>
          </a:solidFill>
        </p:grpSpPr>
        <p:sp>
          <p:nvSpPr>
            <p:cNvPr id="164" name="Oval 217"/>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65" name="Oval 218"/>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66" name="Oval 219"/>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67" name="Oval 220"/>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68" name="Oval 221"/>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69" name="Oval 222"/>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70" name="Oval 223"/>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71" name="Oval 224"/>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72" name="Oval 225"/>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73" name="Oval 226"/>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174" name="Group 238"/>
          <p:cNvGrpSpPr/>
          <p:nvPr/>
        </p:nvGrpSpPr>
        <p:grpSpPr>
          <a:xfrm>
            <a:off x="3579020" y="2280019"/>
            <a:ext cx="3479176" cy="236087"/>
            <a:chOff x="2255520" y="807720"/>
            <a:chExt cx="4267200" cy="289560"/>
          </a:xfrm>
          <a:solidFill>
            <a:srgbClr val="88BF3D"/>
          </a:solidFill>
        </p:grpSpPr>
        <p:sp>
          <p:nvSpPr>
            <p:cNvPr id="175" name="Oval 239"/>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76" name="Oval 240"/>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77" name="Oval 241"/>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78" name="Oval 242"/>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79" name="Oval 243"/>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80" name="Oval 244"/>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81" name="Oval 245"/>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82" name="Oval 246"/>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83" name="Oval 247"/>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84" name="Oval 248"/>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185" name="Group 260"/>
          <p:cNvGrpSpPr/>
          <p:nvPr/>
        </p:nvGrpSpPr>
        <p:grpSpPr>
          <a:xfrm>
            <a:off x="3579020" y="2649060"/>
            <a:ext cx="3479176" cy="236087"/>
            <a:chOff x="2255520" y="807720"/>
            <a:chExt cx="4267200" cy="289560"/>
          </a:xfrm>
          <a:solidFill>
            <a:srgbClr val="88BF3D"/>
          </a:solidFill>
        </p:grpSpPr>
        <p:sp>
          <p:nvSpPr>
            <p:cNvPr id="186" name="Oval 261"/>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87" name="Oval 262"/>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88" name="Oval 263"/>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89" name="Oval 264"/>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90" name="Oval 265"/>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91" name="Oval 266"/>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92" name="Oval 267"/>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93" name="Oval 268"/>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94" name="Oval 269"/>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95" name="Oval 270"/>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196" name="Group 282"/>
          <p:cNvGrpSpPr/>
          <p:nvPr/>
        </p:nvGrpSpPr>
        <p:grpSpPr>
          <a:xfrm>
            <a:off x="3579020" y="3018101"/>
            <a:ext cx="3479176" cy="236087"/>
            <a:chOff x="2255520" y="807720"/>
            <a:chExt cx="4267200" cy="289560"/>
          </a:xfrm>
          <a:solidFill>
            <a:srgbClr val="74C8CF"/>
          </a:solidFill>
        </p:grpSpPr>
        <p:sp>
          <p:nvSpPr>
            <p:cNvPr id="197" name="Oval 283"/>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98" name="Oval 284"/>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99" name="Oval 285"/>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00" name="Oval 286"/>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01" name="Oval 287"/>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02" name="Oval 288"/>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03" name="Oval 289"/>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04" name="Oval 290"/>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05" name="Oval 291"/>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06" name="Oval 292"/>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207" name="Group 304"/>
          <p:cNvGrpSpPr/>
          <p:nvPr/>
        </p:nvGrpSpPr>
        <p:grpSpPr>
          <a:xfrm>
            <a:off x="3579020" y="3387142"/>
            <a:ext cx="3479176" cy="236087"/>
            <a:chOff x="2255520" y="807720"/>
            <a:chExt cx="4267200" cy="289560"/>
          </a:xfrm>
          <a:solidFill>
            <a:srgbClr val="74C8CF"/>
          </a:solidFill>
        </p:grpSpPr>
        <p:sp>
          <p:nvSpPr>
            <p:cNvPr id="208" name="Oval 305"/>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09" name="Oval 306"/>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10" name="Oval 307"/>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11" name="Oval 308"/>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12" name="Oval 309"/>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13" name="Oval 310"/>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14" name="Oval 311"/>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15" name="Oval 312"/>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16" name="Oval 313"/>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17" name="Oval 314"/>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218" name="Group 326"/>
          <p:cNvGrpSpPr/>
          <p:nvPr/>
        </p:nvGrpSpPr>
        <p:grpSpPr>
          <a:xfrm>
            <a:off x="3579020" y="3756183"/>
            <a:ext cx="3479176" cy="236087"/>
            <a:chOff x="2255520" y="807720"/>
            <a:chExt cx="4267200" cy="289560"/>
          </a:xfrm>
          <a:solidFill>
            <a:srgbClr val="74C8CF"/>
          </a:solidFill>
        </p:grpSpPr>
        <p:sp>
          <p:nvSpPr>
            <p:cNvPr id="219" name="Oval 327"/>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20" name="Oval 328"/>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21" name="Oval 329"/>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22" name="Oval 330"/>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23" name="Oval 331"/>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24" name="Oval 332"/>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25" name="Oval 333"/>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26" name="Oval 334"/>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27" name="Oval 335"/>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28" name="Oval 336"/>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229" name="Group 348"/>
          <p:cNvGrpSpPr/>
          <p:nvPr/>
        </p:nvGrpSpPr>
        <p:grpSpPr>
          <a:xfrm>
            <a:off x="3579020" y="4125225"/>
            <a:ext cx="3479176" cy="236087"/>
            <a:chOff x="2255520" y="807720"/>
            <a:chExt cx="4267200" cy="289560"/>
          </a:xfrm>
          <a:solidFill>
            <a:srgbClr val="74C8CF"/>
          </a:solidFill>
        </p:grpSpPr>
        <p:sp>
          <p:nvSpPr>
            <p:cNvPr id="230" name="Oval 349"/>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31" name="Oval 350"/>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32" name="Oval 351"/>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33" name="Oval 352"/>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34" name="Oval 353"/>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35" name="Oval 354"/>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36" name="Oval 355"/>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37" name="Oval 356"/>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38" name="Oval 357"/>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39" name="Oval 358"/>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sp>
        <p:nvSpPr>
          <p:cNvPr id="242" name="TextBox 147"/>
          <p:cNvSpPr txBox="1"/>
          <p:nvPr/>
        </p:nvSpPr>
        <p:spPr>
          <a:xfrm>
            <a:off x="987898" y="2220771"/>
            <a:ext cx="2243306" cy="400110"/>
          </a:xfrm>
          <a:prstGeom prst="rect">
            <a:avLst/>
          </a:prstGeom>
          <a:noFill/>
        </p:spPr>
        <p:txBody>
          <a:bodyPr wrap="none" rtlCol="0">
            <a:spAutoFit/>
          </a:bodyPr>
          <a:lstStyle/>
          <a:p>
            <a:r>
              <a:rPr lang="en-US" sz="2000" dirty="0" smtClean="0">
                <a:solidFill>
                  <a:schemeClr val="tx1">
                    <a:lumMod val="65000"/>
                    <a:lumOff val="35000"/>
                  </a:schemeClr>
                </a:solidFill>
                <a:latin typeface="Calibri" panose="020F0502020204030204" pitchFamily="34" charset="0"/>
                <a:cs typeface="Proxima Nova Cond Regular"/>
              </a:rPr>
              <a:t>Compostable – 30%</a:t>
            </a:r>
            <a:endParaRPr lang="en-US" sz="2000" dirty="0">
              <a:solidFill>
                <a:schemeClr val="tx1">
                  <a:lumMod val="65000"/>
                  <a:lumOff val="35000"/>
                </a:schemeClr>
              </a:solidFill>
              <a:latin typeface="Calibri" panose="020F0502020204030204" pitchFamily="34" charset="0"/>
              <a:cs typeface="Proxima Nova Cond Regular"/>
            </a:endParaRPr>
          </a:p>
        </p:txBody>
      </p:sp>
      <p:sp>
        <p:nvSpPr>
          <p:cNvPr id="243" name="TextBox 148"/>
          <p:cNvSpPr txBox="1"/>
          <p:nvPr/>
        </p:nvSpPr>
        <p:spPr>
          <a:xfrm>
            <a:off x="1256195" y="3420478"/>
            <a:ext cx="1969065" cy="400110"/>
          </a:xfrm>
          <a:prstGeom prst="rect">
            <a:avLst/>
          </a:prstGeom>
          <a:noFill/>
        </p:spPr>
        <p:txBody>
          <a:bodyPr wrap="none" rtlCol="0">
            <a:spAutoFit/>
          </a:bodyPr>
          <a:lstStyle/>
          <a:p>
            <a:r>
              <a:rPr lang="en-US" sz="2000" dirty="0" smtClean="0">
                <a:solidFill>
                  <a:schemeClr val="tx1">
                    <a:lumMod val="65000"/>
                    <a:lumOff val="35000"/>
                  </a:schemeClr>
                </a:solidFill>
                <a:latin typeface="Calibri" panose="020F0502020204030204" pitchFamily="34" charset="0"/>
                <a:cs typeface="Proxima Nova Cond Regular"/>
              </a:rPr>
              <a:t>Recyclable – 40%</a:t>
            </a:r>
            <a:endParaRPr lang="en-US" sz="2000" dirty="0">
              <a:solidFill>
                <a:schemeClr val="tx1">
                  <a:lumMod val="65000"/>
                  <a:lumOff val="35000"/>
                </a:schemeClr>
              </a:solidFill>
              <a:latin typeface="Calibri" panose="020F0502020204030204" pitchFamily="34" charset="0"/>
              <a:cs typeface="Proxima Nova Cond Regular"/>
            </a:endParaRPr>
          </a:p>
        </p:txBody>
      </p:sp>
      <p:sp>
        <p:nvSpPr>
          <p:cNvPr id="111" name="Left Bracket 110"/>
          <p:cNvSpPr/>
          <p:nvPr/>
        </p:nvSpPr>
        <p:spPr>
          <a:xfrm>
            <a:off x="3257932" y="3133865"/>
            <a:ext cx="179441" cy="1141705"/>
          </a:xfrm>
          <a:prstGeom prst="leftBracket">
            <a:avLst>
              <a:gd name="adj" fmla="val 0"/>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Calibri" panose="020F0502020204030204" pitchFamily="34" charset="0"/>
            </a:endParaRPr>
          </a:p>
        </p:txBody>
      </p:sp>
      <p:sp>
        <p:nvSpPr>
          <p:cNvPr id="257" name="Left Bracket 256"/>
          <p:cNvSpPr/>
          <p:nvPr/>
        </p:nvSpPr>
        <p:spPr>
          <a:xfrm>
            <a:off x="3239288" y="2027110"/>
            <a:ext cx="163129" cy="780553"/>
          </a:xfrm>
          <a:prstGeom prst="leftBracket">
            <a:avLst>
              <a:gd name="adj" fmla="val 0"/>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Calibri" panose="020F0502020204030204" pitchFamily="34" charset="0"/>
            </a:endParaRPr>
          </a:p>
        </p:txBody>
      </p:sp>
      <p:pic>
        <p:nvPicPr>
          <p:cNvPr id="280" name="Picture 279"/>
          <p:cNvPicPr>
            <a:picLocks noChangeAspect="1"/>
          </p:cNvPicPr>
          <p:nvPr/>
        </p:nvPicPr>
        <p:blipFill>
          <a:blip r:embed="rId3"/>
          <a:stretch>
            <a:fillRect/>
          </a:stretch>
        </p:blipFill>
        <p:spPr>
          <a:xfrm>
            <a:off x="218801" y="4403720"/>
            <a:ext cx="765412" cy="397239"/>
          </a:xfrm>
          <a:prstGeom prst="rect">
            <a:avLst/>
          </a:prstGeom>
        </p:spPr>
      </p:pic>
    </p:spTree>
    <p:extLst>
      <p:ext uri="{BB962C8B-B14F-4D97-AF65-F5344CB8AC3E}">
        <p14:creationId xmlns:p14="http://schemas.microsoft.com/office/powerpoint/2010/main" val="34469705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 name="Group 150"/>
          <p:cNvGrpSpPr/>
          <p:nvPr/>
        </p:nvGrpSpPr>
        <p:grpSpPr>
          <a:xfrm>
            <a:off x="3579020" y="803854"/>
            <a:ext cx="3479176" cy="236087"/>
            <a:chOff x="2255520" y="807720"/>
            <a:chExt cx="4267200" cy="289560"/>
          </a:xfrm>
          <a:solidFill>
            <a:schemeClr val="bg1">
              <a:lumMod val="75000"/>
            </a:schemeClr>
          </a:solidFill>
        </p:grpSpPr>
        <p:sp>
          <p:nvSpPr>
            <p:cNvPr id="125" name="Oval 151"/>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26" name="Oval 152"/>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27" name="Oval 153"/>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28" name="Oval 154"/>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29" name="Oval 155"/>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30" name="Oval 156"/>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31" name="Oval 157"/>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32" name="Oval 158"/>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33" name="Oval 159"/>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34" name="Oval 160"/>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135" name="Group 172"/>
          <p:cNvGrpSpPr/>
          <p:nvPr/>
        </p:nvGrpSpPr>
        <p:grpSpPr>
          <a:xfrm>
            <a:off x="3579020" y="1172895"/>
            <a:ext cx="3479176" cy="236087"/>
            <a:chOff x="2255520" y="807720"/>
            <a:chExt cx="4267200" cy="289560"/>
          </a:xfrm>
          <a:solidFill>
            <a:schemeClr val="bg1">
              <a:lumMod val="75000"/>
            </a:schemeClr>
          </a:solidFill>
        </p:grpSpPr>
        <p:sp>
          <p:nvSpPr>
            <p:cNvPr id="142" name="Oval 173"/>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43" name="Oval 174"/>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44" name="Oval 175"/>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45" name="Oval 176"/>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46" name="Oval 177"/>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47" name="Oval 178"/>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48" name="Oval 179"/>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49" name="Oval 180"/>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50" name="Oval 181"/>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51" name="Oval 182"/>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152" name="Group 194"/>
          <p:cNvGrpSpPr/>
          <p:nvPr/>
        </p:nvGrpSpPr>
        <p:grpSpPr>
          <a:xfrm>
            <a:off x="3579020" y="1541936"/>
            <a:ext cx="3479176" cy="236087"/>
            <a:chOff x="2255520" y="807720"/>
            <a:chExt cx="4267200" cy="289560"/>
          </a:xfrm>
          <a:solidFill>
            <a:srgbClr val="E10E49"/>
          </a:solidFill>
        </p:grpSpPr>
        <p:sp>
          <p:nvSpPr>
            <p:cNvPr id="153" name="Oval 195"/>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54" name="Oval 196"/>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55" name="Oval 197"/>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56" name="Oval 198"/>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57" name="Oval 199"/>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58" name="Oval 200"/>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59" name="Oval 201"/>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60" name="Oval 202"/>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61" name="Oval 203"/>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62" name="Oval 204"/>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163" name="Group 216"/>
          <p:cNvGrpSpPr/>
          <p:nvPr/>
        </p:nvGrpSpPr>
        <p:grpSpPr>
          <a:xfrm>
            <a:off x="3579020" y="1910978"/>
            <a:ext cx="3479176" cy="236087"/>
            <a:chOff x="2255520" y="807720"/>
            <a:chExt cx="4267200" cy="289560"/>
          </a:xfrm>
          <a:solidFill>
            <a:srgbClr val="88BF3D"/>
          </a:solidFill>
        </p:grpSpPr>
        <p:sp>
          <p:nvSpPr>
            <p:cNvPr id="164" name="Oval 217"/>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65" name="Oval 218"/>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66" name="Oval 219"/>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67" name="Oval 220"/>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68" name="Oval 221"/>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69" name="Oval 222"/>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70" name="Oval 223"/>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71" name="Oval 224"/>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72" name="Oval 225"/>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73" name="Oval 226"/>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174" name="Group 238"/>
          <p:cNvGrpSpPr/>
          <p:nvPr/>
        </p:nvGrpSpPr>
        <p:grpSpPr>
          <a:xfrm>
            <a:off x="3579020" y="2280019"/>
            <a:ext cx="3479176" cy="236087"/>
            <a:chOff x="2255520" y="807720"/>
            <a:chExt cx="4267200" cy="289560"/>
          </a:xfrm>
          <a:solidFill>
            <a:srgbClr val="88BF3D"/>
          </a:solidFill>
        </p:grpSpPr>
        <p:sp>
          <p:nvSpPr>
            <p:cNvPr id="175" name="Oval 239"/>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76" name="Oval 240"/>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77" name="Oval 241"/>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78" name="Oval 242"/>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79" name="Oval 243"/>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80" name="Oval 244"/>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81" name="Oval 245"/>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82" name="Oval 246"/>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83" name="Oval 247"/>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84" name="Oval 248"/>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185" name="Group 260"/>
          <p:cNvGrpSpPr/>
          <p:nvPr/>
        </p:nvGrpSpPr>
        <p:grpSpPr>
          <a:xfrm>
            <a:off x="3579020" y="2649060"/>
            <a:ext cx="3479176" cy="236087"/>
            <a:chOff x="2255520" y="807720"/>
            <a:chExt cx="4267200" cy="289560"/>
          </a:xfrm>
          <a:solidFill>
            <a:srgbClr val="88BF3D"/>
          </a:solidFill>
        </p:grpSpPr>
        <p:sp>
          <p:nvSpPr>
            <p:cNvPr id="186" name="Oval 261"/>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87" name="Oval 262"/>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88" name="Oval 263"/>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89" name="Oval 264"/>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90" name="Oval 265"/>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91" name="Oval 266"/>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92" name="Oval 267"/>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93" name="Oval 268"/>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94" name="Oval 269"/>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95" name="Oval 270"/>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196" name="Group 282"/>
          <p:cNvGrpSpPr/>
          <p:nvPr/>
        </p:nvGrpSpPr>
        <p:grpSpPr>
          <a:xfrm>
            <a:off x="3579020" y="3018101"/>
            <a:ext cx="3479176" cy="236087"/>
            <a:chOff x="2255520" y="807720"/>
            <a:chExt cx="4267200" cy="289560"/>
          </a:xfrm>
          <a:solidFill>
            <a:srgbClr val="74C8CF"/>
          </a:solidFill>
        </p:grpSpPr>
        <p:sp>
          <p:nvSpPr>
            <p:cNvPr id="197" name="Oval 283"/>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98" name="Oval 284"/>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99" name="Oval 285"/>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00" name="Oval 286"/>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01" name="Oval 287"/>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02" name="Oval 288"/>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03" name="Oval 289"/>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04" name="Oval 290"/>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05" name="Oval 291"/>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06" name="Oval 292"/>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207" name="Group 304"/>
          <p:cNvGrpSpPr/>
          <p:nvPr/>
        </p:nvGrpSpPr>
        <p:grpSpPr>
          <a:xfrm>
            <a:off x="3579020" y="3387142"/>
            <a:ext cx="3479176" cy="236087"/>
            <a:chOff x="2255520" y="807720"/>
            <a:chExt cx="4267200" cy="289560"/>
          </a:xfrm>
          <a:solidFill>
            <a:srgbClr val="74C8CF"/>
          </a:solidFill>
        </p:grpSpPr>
        <p:sp>
          <p:nvSpPr>
            <p:cNvPr id="208" name="Oval 305"/>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09" name="Oval 306"/>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10" name="Oval 307"/>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11" name="Oval 308"/>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12" name="Oval 309"/>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13" name="Oval 310"/>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14" name="Oval 311"/>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15" name="Oval 312"/>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16" name="Oval 313"/>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17" name="Oval 314"/>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218" name="Group 326"/>
          <p:cNvGrpSpPr/>
          <p:nvPr/>
        </p:nvGrpSpPr>
        <p:grpSpPr>
          <a:xfrm>
            <a:off x="3579020" y="3756183"/>
            <a:ext cx="3479176" cy="236087"/>
            <a:chOff x="2255520" y="807720"/>
            <a:chExt cx="4267200" cy="289560"/>
          </a:xfrm>
          <a:solidFill>
            <a:srgbClr val="74C8CF"/>
          </a:solidFill>
        </p:grpSpPr>
        <p:sp>
          <p:nvSpPr>
            <p:cNvPr id="219" name="Oval 327"/>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20" name="Oval 328"/>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21" name="Oval 329"/>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22" name="Oval 330"/>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23" name="Oval 331"/>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24" name="Oval 332"/>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25" name="Oval 333"/>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26" name="Oval 334"/>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27" name="Oval 335"/>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28" name="Oval 336"/>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229" name="Group 348"/>
          <p:cNvGrpSpPr/>
          <p:nvPr/>
        </p:nvGrpSpPr>
        <p:grpSpPr>
          <a:xfrm>
            <a:off x="3579020" y="4125225"/>
            <a:ext cx="3479176" cy="236087"/>
            <a:chOff x="2255520" y="807720"/>
            <a:chExt cx="4267200" cy="289560"/>
          </a:xfrm>
          <a:solidFill>
            <a:srgbClr val="74C8CF"/>
          </a:solidFill>
        </p:grpSpPr>
        <p:sp>
          <p:nvSpPr>
            <p:cNvPr id="230" name="Oval 349"/>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31" name="Oval 350"/>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32" name="Oval 351"/>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33" name="Oval 352"/>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34" name="Oval 353"/>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35" name="Oval 354"/>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36" name="Oval 355"/>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37" name="Oval 356"/>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38" name="Oval 357"/>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39" name="Oval 358"/>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sp>
        <p:nvSpPr>
          <p:cNvPr id="241" name="TextBox 146"/>
          <p:cNvSpPr txBox="1"/>
          <p:nvPr/>
        </p:nvSpPr>
        <p:spPr>
          <a:xfrm>
            <a:off x="998982" y="1464470"/>
            <a:ext cx="2231701" cy="400110"/>
          </a:xfrm>
          <a:prstGeom prst="rect">
            <a:avLst/>
          </a:prstGeom>
          <a:noFill/>
        </p:spPr>
        <p:txBody>
          <a:bodyPr wrap="none" rtlCol="0">
            <a:spAutoFit/>
          </a:bodyPr>
          <a:lstStyle/>
          <a:p>
            <a:r>
              <a:rPr lang="en-US" sz="2000" dirty="0" smtClean="0">
                <a:solidFill>
                  <a:schemeClr val="tx1">
                    <a:lumMod val="65000"/>
                    <a:lumOff val="35000"/>
                  </a:schemeClr>
                </a:solidFill>
                <a:latin typeface="Calibri" panose="020F0502020204030204" pitchFamily="34" charset="0"/>
                <a:cs typeface="Proxima Nova Cond Regular"/>
              </a:rPr>
              <a:t>“Designable” – 10%</a:t>
            </a:r>
            <a:endParaRPr lang="en-US" sz="2000" dirty="0">
              <a:solidFill>
                <a:schemeClr val="tx1">
                  <a:lumMod val="65000"/>
                  <a:lumOff val="35000"/>
                </a:schemeClr>
              </a:solidFill>
              <a:latin typeface="Calibri" panose="020F0502020204030204" pitchFamily="34" charset="0"/>
              <a:cs typeface="Proxima Nova Cond Regular"/>
            </a:endParaRPr>
          </a:p>
        </p:txBody>
      </p:sp>
      <p:sp>
        <p:nvSpPr>
          <p:cNvPr id="242" name="TextBox 147"/>
          <p:cNvSpPr txBox="1"/>
          <p:nvPr/>
        </p:nvSpPr>
        <p:spPr>
          <a:xfrm>
            <a:off x="987898" y="2220771"/>
            <a:ext cx="2243306" cy="400110"/>
          </a:xfrm>
          <a:prstGeom prst="rect">
            <a:avLst/>
          </a:prstGeom>
          <a:noFill/>
        </p:spPr>
        <p:txBody>
          <a:bodyPr wrap="none" rtlCol="0">
            <a:spAutoFit/>
          </a:bodyPr>
          <a:lstStyle/>
          <a:p>
            <a:r>
              <a:rPr lang="en-US" sz="2000" dirty="0" smtClean="0">
                <a:solidFill>
                  <a:schemeClr val="tx1">
                    <a:lumMod val="65000"/>
                    <a:lumOff val="35000"/>
                  </a:schemeClr>
                </a:solidFill>
                <a:latin typeface="Calibri" panose="020F0502020204030204" pitchFamily="34" charset="0"/>
                <a:cs typeface="Proxima Nova Cond Regular"/>
              </a:rPr>
              <a:t>Compostable – 30%</a:t>
            </a:r>
            <a:endParaRPr lang="en-US" sz="2000" dirty="0">
              <a:solidFill>
                <a:schemeClr val="tx1">
                  <a:lumMod val="65000"/>
                  <a:lumOff val="35000"/>
                </a:schemeClr>
              </a:solidFill>
              <a:latin typeface="Calibri" panose="020F0502020204030204" pitchFamily="34" charset="0"/>
              <a:cs typeface="Proxima Nova Cond Regular"/>
            </a:endParaRPr>
          </a:p>
        </p:txBody>
      </p:sp>
      <p:sp>
        <p:nvSpPr>
          <p:cNvPr id="243" name="TextBox 148"/>
          <p:cNvSpPr txBox="1"/>
          <p:nvPr/>
        </p:nvSpPr>
        <p:spPr>
          <a:xfrm>
            <a:off x="1256195" y="3420478"/>
            <a:ext cx="1969065" cy="400110"/>
          </a:xfrm>
          <a:prstGeom prst="rect">
            <a:avLst/>
          </a:prstGeom>
          <a:noFill/>
        </p:spPr>
        <p:txBody>
          <a:bodyPr wrap="none" rtlCol="0">
            <a:spAutoFit/>
          </a:bodyPr>
          <a:lstStyle/>
          <a:p>
            <a:r>
              <a:rPr lang="en-US" sz="2000" dirty="0" smtClean="0">
                <a:solidFill>
                  <a:schemeClr val="tx1">
                    <a:lumMod val="65000"/>
                    <a:lumOff val="35000"/>
                  </a:schemeClr>
                </a:solidFill>
                <a:latin typeface="Calibri" panose="020F0502020204030204" pitchFamily="34" charset="0"/>
                <a:cs typeface="Proxima Nova Cond Regular"/>
              </a:rPr>
              <a:t>Recyclable – 40%</a:t>
            </a:r>
            <a:endParaRPr lang="en-US" sz="2000" dirty="0">
              <a:solidFill>
                <a:schemeClr val="tx1">
                  <a:lumMod val="65000"/>
                  <a:lumOff val="35000"/>
                </a:schemeClr>
              </a:solidFill>
              <a:latin typeface="Calibri" panose="020F0502020204030204" pitchFamily="34" charset="0"/>
              <a:cs typeface="Proxima Nova Cond Regular"/>
            </a:endParaRPr>
          </a:p>
        </p:txBody>
      </p:sp>
      <p:sp>
        <p:nvSpPr>
          <p:cNvPr id="111" name="Left Bracket 110"/>
          <p:cNvSpPr/>
          <p:nvPr/>
        </p:nvSpPr>
        <p:spPr>
          <a:xfrm>
            <a:off x="3257932" y="3133865"/>
            <a:ext cx="179441" cy="1141705"/>
          </a:xfrm>
          <a:prstGeom prst="leftBracket">
            <a:avLst>
              <a:gd name="adj" fmla="val 0"/>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Calibri" panose="020F0502020204030204" pitchFamily="34" charset="0"/>
            </a:endParaRPr>
          </a:p>
        </p:txBody>
      </p:sp>
      <p:sp>
        <p:nvSpPr>
          <p:cNvPr id="257" name="Left Bracket 256"/>
          <p:cNvSpPr/>
          <p:nvPr/>
        </p:nvSpPr>
        <p:spPr>
          <a:xfrm>
            <a:off x="3239288" y="2027110"/>
            <a:ext cx="163129" cy="780553"/>
          </a:xfrm>
          <a:prstGeom prst="leftBracket">
            <a:avLst>
              <a:gd name="adj" fmla="val 0"/>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Calibri" panose="020F0502020204030204" pitchFamily="34" charset="0"/>
            </a:endParaRPr>
          </a:p>
        </p:txBody>
      </p:sp>
      <p:sp>
        <p:nvSpPr>
          <p:cNvPr id="259" name="Left Bracket 258"/>
          <p:cNvSpPr/>
          <p:nvPr/>
        </p:nvSpPr>
        <p:spPr>
          <a:xfrm>
            <a:off x="3239290" y="1584408"/>
            <a:ext cx="163128" cy="198050"/>
          </a:xfrm>
          <a:prstGeom prst="leftBracket">
            <a:avLst>
              <a:gd name="adj" fmla="val 0"/>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Calibri" panose="020F0502020204030204" pitchFamily="34" charset="0"/>
            </a:endParaRPr>
          </a:p>
        </p:txBody>
      </p:sp>
      <p:pic>
        <p:nvPicPr>
          <p:cNvPr id="280" name="Picture 279"/>
          <p:cNvPicPr>
            <a:picLocks noChangeAspect="1"/>
          </p:cNvPicPr>
          <p:nvPr/>
        </p:nvPicPr>
        <p:blipFill>
          <a:blip r:embed="rId3"/>
          <a:stretch>
            <a:fillRect/>
          </a:stretch>
        </p:blipFill>
        <p:spPr>
          <a:xfrm>
            <a:off x="218801" y="4403720"/>
            <a:ext cx="765412" cy="397239"/>
          </a:xfrm>
          <a:prstGeom prst="rect">
            <a:avLst/>
          </a:prstGeom>
        </p:spPr>
      </p:pic>
    </p:spTree>
    <p:extLst>
      <p:ext uri="{BB962C8B-B14F-4D97-AF65-F5344CB8AC3E}">
        <p14:creationId xmlns:p14="http://schemas.microsoft.com/office/powerpoint/2010/main" val="32399369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 name="Group 150"/>
          <p:cNvGrpSpPr/>
          <p:nvPr/>
        </p:nvGrpSpPr>
        <p:grpSpPr>
          <a:xfrm>
            <a:off x="3579020" y="803854"/>
            <a:ext cx="3479176" cy="236087"/>
            <a:chOff x="2255520" y="807720"/>
            <a:chExt cx="4267200" cy="289560"/>
          </a:xfrm>
          <a:solidFill>
            <a:srgbClr val="666666"/>
          </a:solidFill>
        </p:grpSpPr>
        <p:sp>
          <p:nvSpPr>
            <p:cNvPr id="125" name="Oval 151"/>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26" name="Oval 152"/>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27" name="Oval 153"/>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28" name="Oval 154"/>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29" name="Oval 155"/>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30" name="Oval 156"/>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31" name="Oval 157"/>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32" name="Oval 158"/>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33" name="Oval 159"/>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34" name="Oval 160"/>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135" name="Group 172"/>
          <p:cNvGrpSpPr/>
          <p:nvPr/>
        </p:nvGrpSpPr>
        <p:grpSpPr>
          <a:xfrm>
            <a:off x="3579020" y="1172895"/>
            <a:ext cx="3479176" cy="236087"/>
            <a:chOff x="2255520" y="807720"/>
            <a:chExt cx="4267200" cy="289560"/>
          </a:xfrm>
          <a:solidFill>
            <a:srgbClr val="666666"/>
          </a:solidFill>
        </p:grpSpPr>
        <p:sp>
          <p:nvSpPr>
            <p:cNvPr id="142" name="Oval 173"/>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43" name="Oval 174"/>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44" name="Oval 175"/>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45" name="Oval 176"/>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46" name="Oval 177"/>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47" name="Oval 178"/>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48" name="Oval 179"/>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49" name="Oval 180"/>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50" name="Oval 181"/>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51" name="Oval 182"/>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152" name="Group 194"/>
          <p:cNvGrpSpPr/>
          <p:nvPr/>
        </p:nvGrpSpPr>
        <p:grpSpPr>
          <a:xfrm>
            <a:off x="3579020" y="1541936"/>
            <a:ext cx="3479176" cy="236087"/>
            <a:chOff x="2255520" y="807720"/>
            <a:chExt cx="4267200" cy="289560"/>
          </a:xfrm>
          <a:solidFill>
            <a:srgbClr val="E10E49"/>
          </a:solidFill>
        </p:grpSpPr>
        <p:sp>
          <p:nvSpPr>
            <p:cNvPr id="153" name="Oval 195"/>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54" name="Oval 196"/>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55" name="Oval 197"/>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56" name="Oval 198"/>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57" name="Oval 199"/>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58" name="Oval 200"/>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59" name="Oval 201"/>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60" name="Oval 202"/>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61" name="Oval 203"/>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62" name="Oval 204"/>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163" name="Group 216"/>
          <p:cNvGrpSpPr/>
          <p:nvPr/>
        </p:nvGrpSpPr>
        <p:grpSpPr>
          <a:xfrm>
            <a:off x="3579020" y="1910978"/>
            <a:ext cx="3479176" cy="236087"/>
            <a:chOff x="2255520" y="807720"/>
            <a:chExt cx="4267200" cy="289560"/>
          </a:xfrm>
          <a:solidFill>
            <a:srgbClr val="88BF3D"/>
          </a:solidFill>
        </p:grpSpPr>
        <p:sp>
          <p:nvSpPr>
            <p:cNvPr id="164" name="Oval 217"/>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65" name="Oval 218"/>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66" name="Oval 219"/>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67" name="Oval 220"/>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68" name="Oval 221"/>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69" name="Oval 222"/>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70" name="Oval 223"/>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71" name="Oval 224"/>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72" name="Oval 225"/>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73" name="Oval 226"/>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174" name="Group 238"/>
          <p:cNvGrpSpPr/>
          <p:nvPr/>
        </p:nvGrpSpPr>
        <p:grpSpPr>
          <a:xfrm>
            <a:off x="3579020" y="2280019"/>
            <a:ext cx="3479176" cy="236087"/>
            <a:chOff x="2255520" y="807720"/>
            <a:chExt cx="4267200" cy="289560"/>
          </a:xfrm>
          <a:solidFill>
            <a:srgbClr val="88BF3D"/>
          </a:solidFill>
        </p:grpSpPr>
        <p:sp>
          <p:nvSpPr>
            <p:cNvPr id="175" name="Oval 239"/>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76" name="Oval 240"/>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77" name="Oval 241"/>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78" name="Oval 242"/>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79" name="Oval 243"/>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80" name="Oval 244"/>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81" name="Oval 245"/>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82" name="Oval 246"/>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83" name="Oval 247"/>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84" name="Oval 248"/>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185" name="Group 260"/>
          <p:cNvGrpSpPr/>
          <p:nvPr/>
        </p:nvGrpSpPr>
        <p:grpSpPr>
          <a:xfrm>
            <a:off x="3579020" y="2649060"/>
            <a:ext cx="3479176" cy="236087"/>
            <a:chOff x="2255520" y="807720"/>
            <a:chExt cx="4267200" cy="289560"/>
          </a:xfrm>
          <a:solidFill>
            <a:srgbClr val="88BF3D"/>
          </a:solidFill>
        </p:grpSpPr>
        <p:sp>
          <p:nvSpPr>
            <p:cNvPr id="186" name="Oval 261"/>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87" name="Oval 262"/>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88" name="Oval 263"/>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89" name="Oval 264"/>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90" name="Oval 265"/>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91" name="Oval 266"/>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92" name="Oval 267"/>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93" name="Oval 268"/>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94" name="Oval 269"/>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95" name="Oval 270"/>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196" name="Group 282"/>
          <p:cNvGrpSpPr/>
          <p:nvPr/>
        </p:nvGrpSpPr>
        <p:grpSpPr>
          <a:xfrm>
            <a:off x="3579020" y="3018101"/>
            <a:ext cx="3479176" cy="236087"/>
            <a:chOff x="2255520" y="807720"/>
            <a:chExt cx="4267200" cy="289560"/>
          </a:xfrm>
          <a:solidFill>
            <a:srgbClr val="74C8CF"/>
          </a:solidFill>
        </p:grpSpPr>
        <p:sp>
          <p:nvSpPr>
            <p:cNvPr id="197" name="Oval 283"/>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98" name="Oval 284"/>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99" name="Oval 285"/>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00" name="Oval 286"/>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01" name="Oval 287"/>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02" name="Oval 288"/>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03" name="Oval 289"/>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04" name="Oval 290"/>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05" name="Oval 291"/>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06" name="Oval 292"/>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207" name="Group 304"/>
          <p:cNvGrpSpPr/>
          <p:nvPr/>
        </p:nvGrpSpPr>
        <p:grpSpPr>
          <a:xfrm>
            <a:off x="3579020" y="3387142"/>
            <a:ext cx="3479176" cy="236087"/>
            <a:chOff x="2255520" y="807720"/>
            <a:chExt cx="4267200" cy="289560"/>
          </a:xfrm>
          <a:solidFill>
            <a:srgbClr val="74C8CF"/>
          </a:solidFill>
        </p:grpSpPr>
        <p:sp>
          <p:nvSpPr>
            <p:cNvPr id="208" name="Oval 305"/>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09" name="Oval 306"/>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10" name="Oval 307"/>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11" name="Oval 308"/>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12" name="Oval 309"/>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13" name="Oval 310"/>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14" name="Oval 311"/>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15" name="Oval 312"/>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16" name="Oval 313"/>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17" name="Oval 314"/>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218" name="Group 326"/>
          <p:cNvGrpSpPr/>
          <p:nvPr/>
        </p:nvGrpSpPr>
        <p:grpSpPr>
          <a:xfrm>
            <a:off x="3579020" y="3756183"/>
            <a:ext cx="3479176" cy="236087"/>
            <a:chOff x="2255520" y="807720"/>
            <a:chExt cx="4267200" cy="289560"/>
          </a:xfrm>
          <a:solidFill>
            <a:srgbClr val="74C8CF"/>
          </a:solidFill>
        </p:grpSpPr>
        <p:sp>
          <p:nvSpPr>
            <p:cNvPr id="219" name="Oval 327"/>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20" name="Oval 328"/>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21" name="Oval 329"/>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22" name="Oval 330"/>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23" name="Oval 331"/>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24" name="Oval 332"/>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25" name="Oval 333"/>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26" name="Oval 334"/>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27" name="Oval 335"/>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28" name="Oval 336"/>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229" name="Group 348"/>
          <p:cNvGrpSpPr/>
          <p:nvPr/>
        </p:nvGrpSpPr>
        <p:grpSpPr>
          <a:xfrm>
            <a:off x="3579020" y="4125225"/>
            <a:ext cx="3479176" cy="236087"/>
            <a:chOff x="2255520" y="807720"/>
            <a:chExt cx="4267200" cy="289560"/>
          </a:xfrm>
          <a:solidFill>
            <a:srgbClr val="74C8CF"/>
          </a:solidFill>
        </p:grpSpPr>
        <p:sp>
          <p:nvSpPr>
            <p:cNvPr id="230" name="Oval 349"/>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31" name="Oval 350"/>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32" name="Oval 351"/>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33" name="Oval 352"/>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34" name="Oval 353"/>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35" name="Oval 354"/>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36" name="Oval 355"/>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37" name="Oval 356"/>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38" name="Oval 357"/>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39" name="Oval 358"/>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sp>
        <p:nvSpPr>
          <p:cNvPr id="240" name="TextBox 145"/>
          <p:cNvSpPr txBox="1"/>
          <p:nvPr/>
        </p:nvSpPr>
        <p:spPr>
          <a:xfrm>
            <a:off x="436354" y="909472"/>
            <a:ext cx="2808333" cy="400110"/>
          </a:xfrm>
          <a:prstGeom prst="rect">
            <a:avLst/>
          </a:prstGeom>
          <a:noFill/>
        </p:spPr>
        <p:txBody>
          <a:bodyPr wrap="none" rtlCol="0">
            <a:spAutoFit/>
          </a:bodyPr>
          <a:lstStyle/>
          <a:p>
            <a:r>
              <a:rPr lang="en-US" sz="2000" dirty="0" smtClean="0">
                <a:solidFill>
                  <a:schemeClr val="tx1">
                    <a:lumMod val="65000"/>
                    <a:lumOff val="35000"/>
                  </a:schemeClr>
                </a:solidFill>
                <a:latin typeface="Calibri" panose="020F0502020204030204" pitchFamily="34" charset="0"/>
                <a:cs typeface="Proxima Nova Cond Regular"/>
              </a:rPr>
              <a:t>Hardest to recover – 20%</a:t>
            </a:r>
            <a:endParaRPr lang="en-US" sz="2000" dirty="0">
              <a:solidFill>
                <a:schemeClr val="tx1">
                  <a:lumMod val="65000"/>
                  <a:lumOff val="35000"/>
                </a:schemeClr>
              </a:solidFill>
              <a:latin typeface="Calibri" panose="020F0502020204030204" pitchFamily="34" charset="0"/>
              <a:cs typeface="Proxima Nova Cond Regular"/>
            </a:endParaRPr>
          </a:p>
        </p:txBody>
      </p:sp>
      <p:sp>
        <p:nvSpPr>
          <p:cNvPr id="241" name="TextBox 146"/>
          <p:cNvSpPr txBox="1"/>
          <p:nvPr/>
        </p:nvSpPr>
        <p:spPr>
          <a:xfrm>
            <a:off x="998982" y="1464470"/>
            <a:ext cx="2231701" cy="400110"/>
          </a:xfrm>
          <a:prstGeom prst="rect">
            <a:avLst/>
          </a:prstGeom>
          <a:noFill/>
        </p:spPr>
        <p:txBody>
          <a:bodyPr wrap="none" rtlCol="0">
            <a:spAutoFit/>
          </a:bodyPr>
          <a:lstStyle/>
          <a:p>
            <a:r>
              <a:rPr lang="en-US" sz="2000" dirty="0" smtClean="0">
                <a:solidFill>
                  <a:schemeClr val="tx1">
                    <a:lumMod val="65000"/>
                    <a:lumOff val="35000"/>
                  </a:schemeClr>
                </a:solidFill>
                <a:latin typeface="Calibri" panose="020F0502020204030204" pitchFamily="34" charset="0"/>
                <a:cs typeface="Proxima Nova Cond Regular"/>
              </a:rPr>
              <a:t>“Designable” – 10%</a:t>
            </a:r>
            <a:endParaRPr lang="en-US" sz="2000" dirty="0">
              <a:solidFill>
                <a:schemeClr val="tx1">
                  <a:lumMod val="65000"/>
                  <a:lumOff val="35000"/>
                </a:schemeClr>
              </a:solidFill>
              <a:latin typeface="Calibri" panose="020F0502020204030204" pitchFamily="34" charset="0"/>
              <a:cs typeface="Proxima Nova Cond Regular"/>
            </a:endParaRPr>
          </a:p>
        </p:txBody>
      </p:sp>
      <p:sp>
        <p:nvSpPr>
          <p:cNvPr id="242" name="TextBox 147"/>
          <p:cNvSpPr txBox="1"/>
          <p:nvPr/>
        </p:nvSpPr>
        <p:spPr>
          <a:xfrm>
            <a:off x="987898" y="2220771"/>
            <a:ext cx="2243306" cy="400110"/>
          </a:xfrm>
          <a:prstGeom prst="rect">
            <a:avLst/>
          </a:prstGeom>
          <a:noFill/>
        </p:spPr>
        <p:txBody>
          <a:bodyPr wrap="none" rtlCol="0">
            <a:spAutoFit/>
          </a:bodyPr>
          <a:lstStyle/>
          <a:p>
            <a:r>
              <a:rPr lang="en-US" sz="2000" dirty="0" smtClean="0">
                <a:solidFill>
                  <a:schemeClr val="tx1">
                    <a:lumMod val="65000"/>
                    <a:lumOff val="35000"/>
                  </a:schemeClr>
                </a:solidFill>
                <a:latin typeface="Calibri" panose="020F0502020204030204" pitchFamily="34" charset="0"/>
                <a:cs typeface="Proxima Nova Cond Regular"/>
              </a:rPr>
              <a:t>Compostable – 30%</a:t>
            </a:r>
            <a:endParaRPr lang="en-US" sz="2000" dirty="0">
              <a:solidFill>
                <a:schemeClr val="tx1">
                  <a:lumMod val="65000"/>
                  <a:lumOff val="35000"/>
                </a:schemeClr>
              </a:solidFill>
              <a:latin typeface="Calibri" panose="020F0502020204030204" pitchFamily="34" charset="0"/>
              <a:cs typeface="Proxima Nova Cond Regular"/>
            </a:endParaRPr>
          </a:p>
        </p:txBody>
      </p:sp>
      <p:sp>
        <p:nvSpPr>
          <p:cNvPr id="243" name="TextBox 148"/>
          <p:cNvSpPr txBox="1"/>
          <p:nvPr/>
        </p:nvSpPr>
        <p:spPr>
          <a:xfrm>
            <a:off x="1256195" y="3420478"/>
            <a:ext cx="1969065" cy="400110"/>
          </a:xfrm>
          <a:prstGeom prst="rect">
            <a:avLst/>
          </a:prstGeom>
          <a:noFill/>
        </p:spPr>
        <p:txBody>
          <a:bodyPr wrap="none" rtlCol="0">
            <a:spAutoFit/>
          </a:bodyPr>
          <a:lstStyle/>
          <a:p>
            <a:r>
              <a:rPr lang="en-US" sz="2000" dirty="0" smtClean="0">
                <a:solidFill>
                  <a:schemeClr val="tx1">
                    <a:lumMod val="65000"/>
                    <a:lumOff val="35000"/>
                  </a:schemeClr>
                </a:solidFill>
                <a:latin typeface="Calibri" panose="020F0502020204030204" pitchFamily="34" charset="0"/>
                <a:cs typeface="Proxima Nova Cond Regular"/>
              </a:rPr>
              <a:t>Recyclable – 40%</a:t>
            </a:r>
            <a:endParaRPr lang="en-US" sz="2000" dirty="0">
              <a:solidFill>
                <a:schemeClr val="tx1">
                  <a:lumMod val="65000"/>
                  <a:lumOff val="35000"/>
                </a:schemeClr>
              </a:solidFill>
              <a:latin typeface="Calibri" panose="020F0502020204030204" pitchFamily="34" charset="0"/>
              <a:cs typeface="Proxima Nova Cond Regular"/>
            </a:endParaRPr>
          </a:p>
        </p:txBody>
      </p:sp>
      <p:sp>
        <p:nvSpPr>
          <p:cNvPr id="111" name="Left Bracket 110"/>
          <p:cNvSpPr/>
          <p:nvPr/>
        </p:nvSpPr>
        <p:spPr>
          <a:xfrm>
            <a:off x="3257932" y="3133865"/>
            <a:ext cx="179441" cy="1141705"/>
          </a:xfrm>
          <a:prstGeom prst="leftBracket">
            <a:avLst>
              <a:gd name="adj" fmla="val 0"/>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Calibri" panose="020F0502020204030204" pitchFamily="34" charset="0"/>
            </a:endParaRPr>
          </a:p>
        </p:txBody>
      </p:sp>
      <p:sp>
        <p:nvSpPr>
          <p:cNvPr id="257" name="Left Bracket 256"/>
          <p:cNvSpPr/>
          <p:nvPr/>
        </p:nvSpPr>
        <p:spPr>
          <a:xfrm>
            <a:off x="3239288" y="2027110"/>
            <a:ext cx="163129" cy="780553"/>
          </a:xfrm>
          <a:prstGeom prst="leftBracket">
            <a:avLst>
              <a:gd name="adj" fmla="val 0"/>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Calibri" panose="020F0502020204030204" pitchFamily="34" charset="0"/>
            </a:endParaRPr>
          </a:p>
        </p:txBody>
      </p:sp>
      <p:sp>
        <p:nvSpPr>
          <p:cNvPr id="258" name="Left Bracket 257"/>
          <p:cNvSpPr/>
          <p:nvPr/>
        </p:nvSpPr>
        <p:spPr>
          <a:xfrm>
            <a:off x="3212489" y="920355"/>
            <a:ext cx="154972" cy="407752"/>
          </a:xfrm>
          <a:prstGeom prst="leftBracket">
            <a:avLst>
              <a:gd name="adj" fmla="val 0"/>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Calibri" panose="020F0502020204030204" pitchFamily="34" charset="0"/>
            </a:endParaRPr>
          </a:p>
        </p:txBody>
      </p:sp>
      <p:sp>
        <p:nvSpPr>
          <p:cNvPr id="259" name="Left Bracket 258"/>
          <p:cNvSpPr/>
          <p:nvPr/>
        </p:nvSpPr>
        <p:spPr>
          <a:xfrm>
            <a:off x="3239290" y="1584408"/>
            <a:ext cx="163128" cy="198050"/>
          </a:xfrm>
          <a:prstGeom prst="leftBracket">
            <a:avLst>
              <a:gd name="adj" fmla="val 0"/>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Calibri" panose="020F0502020204030204" pitchFamily="34" charset="0"/>
            </a:endParaRPr>
          </a:p>
        </p:txBody>
      </p:sp>
      <p:pic>
        <p:nvPicPr>
          <p:cNvPr id="280" name="Picture 279"/>
          <p:cNvPicPr>
            <a:picLocks noChangeAspect="1"/>
          </p:cNvPicPr>
          <p:nvPr/>
        </p:nvPicPr>
        <p:blipFill>
          <a:blip r:embed="rId3"/>
          <a:stretch>
            <a:fillRect/>
          </a:stretch>
        </p:blipFill>
        <p:spPr>
          <a:xfrm>
            <a:off x="218801" y="4403720"/>
            <a:ext cx="765412" cy="397239"/>
          </a:xfrm>
          <a:prstGeom prst="rect">
            <a:avLst/>
          </a:prstGeom>
        </p:spPr>
      </p:pic>
    </p:spTree>
    <p:extLst>
      <p:ext uri="{BB962C8B-B14F-4D97-AF65-F5344CB8AC3E}">
        <p14:creationId xmlns:p14="http://schemas.microsoft.com/office/powerpoint/2010/main" val="253395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Line Callout 1 3"/>
          <p:cNvSpPr/>
          <p:nvPr/>
        </p:nvSpPr>
        <p:spPr>
          <a:xfrm rot="5400000">
            <a:off x="3852704" y="2223555"/>
            <a:ext cx="406751" cy="1128081"/>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nvGrpSpPr>
          <p:cNvPr id="279" name="Group 2"/>
          <p:cNvGrpSpPr/>
          <p:nvPr/>
        </p:nvGrpSpPr>
        <p:grpSpPr>
          <a:xfrm>
            <a:off x="3492040" y="803854"/>
            <a:ext cx="3566156" cy="3640709"/>
            <a:chOff x="3492040" y="687354"/>
            <a:chExt cx="3566156" cy="3640709"/>
          </a:xfrm>
        </p:grpSpPr>
        <p:sp>
          <p:nvSpPr>
            <p:cNvPr id="123" name="Line Callout 1 3"/>
            <p:cNvSpPr/>
            <p:nvPr/>
          </p:nvSpPr>
          <p:spPr>
            <a:xfrm>
              <a:off x="3492040" y="2830807"/>
              <a:ext cx="1128081" cy="149725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nvGrpSpPr>
            <p:cNvPr id="124" name="Group 150"/>
            <p:cNvGrpSpPr/>
            <p:nvPr/>
          </p:nvGrpSpPr>
          <p:grpSpPr>
            <a:xfrm>
              <a:off x="3579020" y="687354"/>
              <a:ext cx="3479176" cy="236087"/>
              <a:chOff x="2255520" y="807720"/>
              <a:chExt cx="4267200" cy="289560"/>
            </a:xfrm>
            <a:solidFill>
              <a:srgbClr val="666666"/>
            </a:solidFill>
          </p:grpSpPr>
          <p:sp>
            <p:nvSpPr>
              <p:cNvPr id="125" name="Oval 151"/>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26" name="Oval 152"/>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27" name="Oval 153"/>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28" name="Oval 154"/>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29" name="Oval 155"/>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30" name="Oval 156"/>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31" name="Oval 157"/>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32" name="Oval 158"/>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33" name="Oval 159"/>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34" name="Oval 160"/>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135" name="Group 172"/>
            <p:cNvGrpSpPr/>
            <p:nvPr/>
          </p:nvGrpSpPr>
          <p:grpSpPr>
            <a:xfrm>
              <a:off x="3579020" y="1056395"/>
              <a:ext cx="3479176" cy="236087"/>
              <a:chOff x="2255520" y="807720"/>
              <a:chExt cx="4267200" cy="289560"/>
            </a:xfrm>
            <a:solidFill>
              <a:srgbClr val="666666"/>
            </a:solidFill>
          </p:grpSpPr>
          <p:sp>
            <p:nvSpPr>
              <p:cNvPr id="142" name="Oval 173"/>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43" name="Oval 174"/>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44" name="Oval 175"/>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45" name="Oval 176"/>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46" name="Oval 177"/>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47" name="Oval 178"/>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48" name="Oval 179"/>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49" name="Oval 180"/>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50" name="Oval 181"/>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51" name="Oval 182"/>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152" name="Group 194"/>
            <p:cNvGrpSpPr/>
            <p:nvPr/>
          </p:nvGrpSpPr>
          <p:grpSpPr>
            <a:xfrm>
              <a:off x="3579020" y="1425436"/>
              <a:ext cx="3479176" cy="236087"/>
              <a:chOff x="2255520" y="807720"/>
              <a:chExt cx="4267200" cy="289560"/>
            </a:xfrm>
            <a:solidFill>
              <a:srgbClr val="E10E49"/>
            </a:solidFill>
          </p:grpSpPr>
          <p:sp>
            <p:nvSpPr>
              <p:cNvPr id="153" name="Oval 195"/>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54" name="Oval 196"/>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55" name="Oval 197"/>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56" name="Oval 198"/>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57" name="Oval 199"/>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58" name="Oval 200"/>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59" name="Oval 201"/>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60" name="Oval 202"/>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61" name="Oval 203"/>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62" name="Oval 204"/>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163" name="Group 216"/>
            <p:cNvGrpSpPr/>
            <p:nvPr/>
          </p:nvGrpSpPr>
          <p:grpSpPr>
            <a:xfrm>
              <a:off x="3579020" y="1794478"/>
              <a:ext cx="3479176" cy="236087"/>
              <a:chOff x="2255520" y="807720"/>
              <a:chExt cx="4267200" cy="289560"/>
            </a:xfrm>
            <a:solidFill>
              <a:srgbClr val="88BF3D"/>
            </a:solidFill>
          </p:grpSpPr>
          <p:sp>
            <p:nvSpPr>
              <p:cNvPr id="164" name="Oval 217"/>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65" name="Oval 218"/>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66" name="Oval 219"/>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67" name="Oval 220"/>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68" name="Oval 221"/>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69" name="Oval 222"/>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70" name="Oval 223"/>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71" name="Oval 224"/>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72" name="Oval 225"/>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73" name="Oval 226"/>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174" name="Group 238"/>
            <p:cNvGrpSpPr/>
            <p:nvPr/>
          </p:nvGrpSpPr>
          <p:grpSpPr>
            <a:xfrm>
              <a:off x="3579020" y="2163519"/>
              <a:ext cx="3479176" cy="236087"/>
              <a:chOff x="2255520" y="807720"/>
              <a:chExt cx="4267200" cy="289560"/>
            </a:xfrm>
            <a:solidFill>
              <a:srgbClr val="88BF3D"/>
            </a:solidFill>
          </p:grpSpPr>
          <p:sp>
            <p:nvSpPr>
              <p:cNvPr id="175" name="Oval 239"/>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76" name="Oval 240"/>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77" name="Oval 241"/>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78" name="Oval 242"/>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79" name="Oval 243"/>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80" name="Oval 244"/>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81" name="Oval 245"/>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82" name="Oval 246"/>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83" name="Oval 247"/>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84" name="Oval 248"/>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185" name="Group 260"/>
            <p:cNvGrpSpPr/>
            <p:nvPr/>
          </p:nvGrpSpPr>
          <p:grpSpPr>
            <a:xfrm>
              <a:off x="3579020" y="2532560"/>
              <a:ext cx="3479176" cy="236087"/>
              <a:chOff x="2255520" y="807720"/>
              <a:chExt cx="4267200" cy="289560"/>
            </a:xfrm>
            <a:solidFill>
              <a:srgbClr val="88BF3D"/>
            </a:solidFill>
          </p:grpSpPr>
          <p:sp>
            <p:nvSpPr>
              <p:cNvPr id="186" name="Oval 261"/>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87" name="Oval 262"/>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88" name="Oval 263"/>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89" name="Oval 264"/>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90" name="Oval 265"/>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91" name="Oval 266"/>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92" name="Oval 267"/>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93" name="Oval 268"/>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94" name="Oval 269"/>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95" name="Oval 270"/>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196" name="Group 282"/>
            <p:cNvGrpSpPr/>
            <p:nvPr/>
          </p:nvGrpSpPr>
          <p:grpSpPr>
            <a:xfrm>
              <a:off x="3579020" y="2901601"/>
              <a:ext cx="3479176" cy="236087"/>
              <a:chOff x="2255520" y="807720"/>
              <a:chExt cx="4267200" cy="289560"/>
            </a:xfrm>
            <a:solidFill>
              <a:srgbClr val="74C8CF"/>
            </a:solidFill>
          </p:grpSpPr>
          <p:sp>
            <p:nvSpPr>
              <p:cNvPr id="197" name="Oval 283"/>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98" name="Oval 284"/>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99" name="Oval 285"/>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00" name="Oval 286"/>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01" name="Oval 287"/>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02" name="Oval 288"/>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03" name="Oval 289"/>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04" name="Oval 290"/>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05" name="Oval 291"/>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06" name="Oval 292"/>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207" name="Group 304"/>
            <p:cNvGrpSpPr/>
            <p:nvPr/>
          </p:nvGrpSpPr>
          <p:grpSpPr>
            <a:xfrm>
              <a:off x="3579020" y="3270642"/>
              <a:ext cx="3479176" cy="236087"/>
              <a:chOff x="2255520" y="807720"/>
              <a:chExt cx="4267200" cy="289560"/>
            </a:xfrm>
            <a:solidFill>
              <a:srgbClr val="74C8CF"/>
            </a:solidFill>
          </p:grpSpPr>
          <p:sp>
            <p:nvSpPr>
              <p:cNvPr id="208" name="Oval 305"/>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09" name="Oval 306"/>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10" name="Oval 307"/>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11" name="Oval 308"/>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12" name="Oval 309"/>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13" name="Oval 310"/>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14" name="Oval 311"/>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15" name="Oval 312"/>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16" name="Oval 313"/>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17" name="Oval 314"/>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218" name="Group 326"/>
            <p:cNvGrpSpPr/>
            <p:nvPr/>
          </p:nvGrpSpPr>
          <p:grpSpPr>
            <a:xfrm>
              <a:off x="3579020" y="3639683"/>
              <a:ext cx="3479176" cy="236087"/>
              <a:chOff x="2255520" y="807720"/>
              <a:chExt cx="4267200" cy="289560"/>
            </a:xfrm>
            <a:solidFill>
              <a:srgbClr val="74C8CF"/>
            </a:solidFill>
          </p:grpSpPr>
          <p:sp>
            <p:nvSpPr>
              <p:cNvPr id="219" name="Oval 327"/>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20" name="Oval 328"/>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21" name="Oval 329"/>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22" name="Oval 330"/>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23" name="Oval 331"/>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24" name="Oval 332"/>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25" name="Oval 333"/>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26" name="Oval 334"/>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27" name="Oval 335"/>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28" name="Oval 336"/>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229" name="Group 348"/>
            <p:cNvGrpSpPr/>
            <p:nvPr/>
          </p:nvGrpSpPr>
          <p:grpSpPr>
            <a:xfrm>
              <a:off x="3579020" y="4008725"/>
              <a:ext cx="3479176" cy="236087"/>
              <a:chOff x="2255520" y="807720"/>
              <a:chExt cx="4267200" cy="289560"/>
            </a:xfrm>
            <a:solidFill>
              <a:srgbClr val="74C8CF"/>
            </a:solidFill>
          </p:grpSpPr>
          <p:sp>
            <p:nvSpPr>
              <p:cNvPr id="230" name="Oval 349"/>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31" name="Oval 350"/>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32" name="Oval 351"/>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33" name="Oval 352"/>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34" name="Oval 353"/>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35" name="Oval 354"/>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36" name="Oval 355"/>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37" name="Oval 356"/>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38" name="Oval 357"/>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39" name="Oval 358"/>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sp>
        <p:nvSpPr>
          <p:cNvPr id="240" name="TextBox 145"/>
          <p:cNvSpPr txBox="1"/>
          <p:nvPr/>
        </p:nvSpPr>
        <p:spPr>
          <a:xfrm>
            <a:off x="436354" y="909472"/>
            <a:ext cx="2808333" cy="400110"/>
          </a:xfrm>
          <a:prstGeom prst="rect">
            <a:avLst/>
          </a:prstGeom>
          <a:noFill/>
        </p:spPr>
        <p:txBody>
          <a:bodyPr wrap="none" rtlCol="0">
            <a:spAutoFit/>
          </a:bodyPr>
          <a:lstStyle/>
          <a:p>
            <a:r>
              <a:rPr lang="en-US" sz="2000" dirty="0" smtClean="0">
                <a:solidFill>
                  <a:schemeClr val="tx1">
                    <a:lumMod val="65000"/>
                    <a:lumOff val="35000"/>
                  </a:schemeClr>
                </a:solidFill>
                <a:latin typeface="Calibri" panose="020F0502020204030204" pitchFamily="34" charset="0"/>
                <a:cs typeface="Proxima Nova Cond Regular"/>
              </a:rPr>
              <a:t>Hardest to recover – 20%</a:t>
            </a:r>
            <a:endParaRPr lang="en-US" sz="2000" dirty="0">
              <a:solidFill>
                <a:schemeClr val="tx1">
                  <a:lumMod val="65000"/>
                  <a:lumOff val="35000"/>
                </a:schemeClr>
              </a:solidFill>
              <a:latin typeface="Calibri" panose="020F0502020204030204" pitchFamily="34" charset="0"/>
              <a:cs typeface="Proxima Nova Cond Regular"/>
            </a:endParaRPr>
          </a:p>
        </p:txBody>
      </p:sp>
      <p:sp>
        <p:nvSpPr>
          <p:cNvPr id="241" name="TextBox 146"/>
          <p:cNvSpPr txBox="1"/>
          <p:nvPr/>
        </p:nvSpPr>
        <p:spPr>
          <a:xfrm>
            <a:off x="998982" y="1464470"/>
            <a:ext cx="2231701" cy="400110"/>
          </a:xfrm>
          <a:prstGeom prst="rect">
            <a:avLst/>
          </a:prstGeom>
          <a:noFill/>
        </p:spPr>
        <p:txBody>
          <a:bodyPr wrap="none" rtlCol="0">
            <a:spAutoFit/>
          </a:bodyPr>
          <a:lstStyle/>
          <a:p>
            <a:r>
              <a:rPr lang="en-US" sz="2000" dirty="0" smtClean="0">
                <a:solidFill>
                  <a:schemeClr val="tx1">
                    <a:lumMod val="65000"/>
                    <a:lumOff val="35000"/>
                  </a:schemeClr>
                </a:solidFill>
                <a:latin typeface="Calibri" panose="020F0502020204030204" pitchFamily="34" charset="0"/>
                <a:cs typeface="Proxima Nova Cond Regular"/>
              </a:rPr>
              <a:t>“Designable” – 10%</a:t>
            </a:r>
            <a:endParaRPr lang="en-US" sz="2000" dirty="0">
              <a:solidFill>
                <a:schemeClr val="tx1">
                  <a:lumMod val="65000"/>
                  <a:lumOff val="35000"/>
                </a:schemeClr>
              </a:solidFill>
              <a:latin typeface="Calibri" panose="020F0502020204030204" pitchFamily="34" charset="0"/>
              <a:cs typeface="Proxima Nova Cond Regular"/>
            </a:endParaRPr>
          </a:p>
        </p:txBody>
      </p:sp>
      <p:sp>
        <p:nvSpPr>
          <p:cNvPr id="242" name="TextBox 147"/>
          <p:cNvSpPr txBox="1"/>
          <p:nvPr/>
        </p:nvSpPr>
        <p:spPr>
          <a:xfrm>
            <a:off x="987898" y="2220771"/>
            <a:ext cx="2243306" cy="400110"/>
          </a:xfrm>
          <a:prstGeom prst="rect">
            <a:avLst/>
          </a:prstGeom>
          <a:noFill/>
        </p:spPr>
        <p:txBody>
          <a:bodyPr wrap="none" rtlCol="0">
            <a:spAutoFit/>
          </a:bodyPr>
          <a:lstStyle/>
          <a:p>
            <a:r>
              <a:rPr lang="en-US" sz="2000" dirty="0" smtClean="0">
                <a:solidFill>
                  <a:schemeClr val="tx1">
                    <a:lumMod val="65000"/>
                    <a:lumOff val="35000"/>
                  </a:schemeClr>
                </a:solidFill>
                <a:latin typeface="Calibri" panose="020F0502020204030204" pitchFamily="34" charset="0"/>
                <a:cs typeface="Proxima Nova Cond Regular"/>
              </a:rPr>
              <a:t>Compostable – 30%</a:t>
            </a:r>
            <a:endParaRPr lang="en-US" sz="2000" dirty="0">
              <a:solidFill>
                <a:schemeClr val="tx1">
                  <a:lumMod val="65000"/>
                  <a:lumOff val="35000"/>
                </a:schemeClr>
              </a:solidFill>
              <a:latin typeface="Calibri" panose="020F0502020204030204" pitchFamily="34" charset="0"/>
              <a:cs typeface="Proxima Nova Cond Regular"/>
            </a:endParaRPr>
          </a:p>
        </p:txBody>
      </p:sp>
      <p:sp>
        <p:nvSpPr>
          <p:cNvPr id="243" name="TextBox 148"/>
          <p:cNvSpPr txBox="1"/>
          <p:nvPr/>
        </p:nvSpPr>
        <p:spPr>
          <a:xfrm>
            <a:off x="1256195" y="3420478"/>
            <a:ext cx="1969065" cy="400110"/>
          </a:xfrm>
          <a:prstGeom prst="rect">
            <a:avLst/>
          </a:prstGeom>
          <a:noFill/>
        </p:spPr>
        <p:txBody>
          <a:bodyPr wrap="none" rtlCol="0">
            <a:spAutoFit/>
          </a:bodyPr>
          <a:lstStyle/>
          <a:p>
            <a:r>
              <a:rPr lang="en-US" sz="2000" dirty="0" smtClean="0">
                <a:solidFill>
                  <a:schemeClr val="tx1">
                    <a:lumMod val="65000"/>
                    <a:lumOff val="35000"/>
                  </a:schemeClr>
                </a:solidFill>
                <a:latin typeface="Calibri" panose="020F0502020204030204" pitchFamily="34" charset="0"/>
                <a:cs typeface="Proxima Nova Cond Regular"/>
              </a:rPr>
              <a:t>Recyclable – 40%</a:t>
            </a:r>
            <a:endParaRPr lang="en-US" sz="2000" dirty="0">
              <a:solidFill>
                <a:schemeClr val="tx1">
                  <a:lumMod val="65000"/>
                  <a:lumOff val="35000"/>
                </a:schemeClr>
              </a:solidFill>
              <a:latin typeface="Calibri" panose="020F0502020204030204" pitchFamily="34" charset="0"/>
              <a:cs typeface="Proxima Nova Cond Regular"/>
            </a:endParaRPr>
          </a:p>
        </p:txBody>
      </p:sp>
      <p:sp>
        <p:nvSpPr>
          <p:cNvPr id="244" name="TextBox 149"/>
          <p:cNvSpPr txBox="1"/>
          <p:nvPr/>
        </p:nvSpPr>
        <p:spPr>
          <a:xfrm>
            <a:off x="7687484" y="3110566"/>
            <a:ext cx="1214733" cy="1323439"/>
          </a:xfrm>
          <a:prstGeom prst="rect">
            <a:avLst/>
          </a:prstGeom>
          <a:noFill/>
          <a:ln>
            <a:noFill/>
          </a:ln>
        </p:spPr>
        <p:txBody>
          <a:bodyPr wrap="square" rtlCol="0">
            <a:spAutoFit/>
          </a:bodyPr>
          <a:lstStyle/>
          <a:p>
            <a:r>
              <a:rPr lang="en-US" sz="2000" dirty="0" smtClean="0">
                <a:solidFill>
                  <a:srgbClr val="5F8E8B"/>
                </a:solidFill>
                <a:latin typeface="Calibri" panose="020F0502020204030204" pitchFamily="34" charset="0"/>
                <a:cs typeface="Proxima Nova Cond Regular"/>
              </a:rPr>
              <a:t>What </a:t>
            </a:r>
            <a:br>
              <a:rPr lang="en-US" sz="2000" dirty="0" smtClean="0">
                <a:solidFill>
                  <a:srgbClr val="5F8E8B"/>
                </a:solidFill>
                <a:latin typeface="Calibri" panose="020F0502020204030204" pitchFamily="34" charset="0"/>
                <a:cs typeface="Proxima Nova Cond Regular"/>
              </a:rPr>
            </a:br>
            <a:r>
              <a:rPr lang="en-US" sz="2000" dirty="0" smtClean="0">
                <a:solidFill>
                  <a:srgbClr val="5F8E8B"/>
                </a:solidFill>
                <a:latin typeface="Calibri" panose="020F0502020204030204" pitchFamily="34" charset="0"/>
                <a:cs typeface="Proxima Nova Cond Regular"/>
              </a:rPr>
              <a:t>we’re capturing now</a:t>
            </a:r>
            <a:endParaRPr lang="en-US" sz="2000" dirty="0">
              <a:solidFill>
                <a:srgbClr val="5F8E8B"/>
              </a:solidFill>
              <a:latin typeface="Calibri" panose="020F0502020204030204" pitchFamily="34" charset="0"/>
              <a:cs typeface="Proxima Nova Cond Regular"/>
            </a:endParaRPr>
          </a:p>
        </p:txBody>
      </p:sp>
      <p:cxnSp>
        <p:nvCxnSpPr>
          <p:cNvPr id="245" name="Elbow Connector 244"/>
          <p:cNvCxnSpPr>
            <a:stCxn id="123" idx="2"/>
          </p:cNvCxnSpPr>
          <p:nvPr/>
        </p:nvCxnSpPr>
        <p:spPr>
          <a:xfrm rot="16200000" flipH="1">
            <a:off x="5698087" y="2802557"/>
            <a:ext cx="198830" cy="3482842"/>
          </a:xfrm>
          <a:prstGeom prst="bentConnector2">
            <a:avLst/>
          </a:prstGeom>
          <a:ln>
            <a:solidFill>
              <a:srgbClr val="5F8E8B"/>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V="1">
            <a:off x="7515616" y="3296965"/>
            <a:ext cx="0" cy="1351406"/>
          </a:xfrm>
          <a:prstGeom prst="line">
            <a:avLst/>
          </a:prstGeom>
          <a:ln>
            <a:solidFill>
              <a:srgbClr val="5F8E8B"/>
            </a:solidFill>
            <a:prstDash val="sysDash"/>
          </a:ln>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a:off x="7515616" y="3308616"/>
            <a:ext cx="233042" cy="0"/>
          </a:xfrm>
          <a:prstGeom prst="line">
            <a:avLst/>
          </a:prstGeom>
          <a:ln>
            <a:solidFill>
              <a:srgbClr val="5F8E8B"/>
            </a:solidFill>
            <a:prstDash val="sysDash"/>
          </a:ln>
        </p:spPr>
        <p:style>
          <a:lnRef idx="2">
            <a:schemeClr val="accent1"/>
          </a:lnRef>
          <a:fillRef idx="0">
            <a:schemeClr val="accent1"/>
          </a:fillRef>
          <a:effectRef idx="1">
            <a:schemeClr val="accent1"/>
          </a:effectRef>
          <a:fontRef idx="minor">
            <a:schemeClr val="tx1"/>
          </a:fontRef>
        </p:style>
      </p:cxnSp>
      <p:sp>
        <p:nvSpPr>
          <p:cNvPr id="111" name="Left Bracket 110"/>
          <p:cNvSpPr/>
          <p:nvPr/>
        </p:nvSpPr>
        <p:spPr>
          <a:xfrm>
            <a:off x="3257932" y="3133865"/>
            <a:ext cx="179441" cy="1141705"/>
          </a:xfrm>
          <a:prstGeom prst="leftBracket">
            <a:avLst>
              <a:gd name="adj" fmla="val 0"/>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Calibri" panose="020F0502020204030204" pitchFamily="34" charset="0"/>
            </a:endParaRPr>
          </a:p>
        </p:txBody>
      </p:sp>
      <p:sp>
        <p:nvSpPr>
          <p:cNvPr id="257" name="Left Bracket 256"/>
          <p:cNvSpPr/>
          <p:nvPr/>
        </p:nvSpPr>
        <p:spPr>
          <a:xfrm>
            <a:off x="3239288" y="2027110"/>
            <a:ext cx="163129" cy="780553"/>
          </a:xfrm>
          <a:prstGeom prst="leftBracket">
            <a:avLst>
              <a:gd name="adj" fmla="val 0"/>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Calibri" panose="020F0502020204030204" pitchFamily="34" charset="0"/>
            </a:endParaRPr>
          </a:p>
        </p:txBody>
      </p:sp>
      <p:sp>
        <p:nvSpPr>
          <p:cNvPr id="258" name="Left Bracket 257"/>
          <p:cNvSpPr/>
          <p:nvPr/>
        </p:nvSpPr>
        <p:spPr>
          <a:xfrm>
            <a:off x="3212489" y="920355"/>
            <a:ext cx="154972" cy="407752"/>
          </a:xfrm>
          <a:prstGeom prst="leftBracket">
            <a:avLst>
              <a:gd name="adj" fmla="val 0"/>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Calibri" panose="020F0502020204030204" pitchFamily="34" charset="0"/>
            </a:endParaRPr>
          </a:p>
        </p:txBody>
      </p:sp>
      <p:sp>
        <p:nvSpPr>
          <p:cNvPr id="259" name="Left Bracket 258"/>
          <p:cNvSpPr/>
          <p:nvPr/>
        </p:nvSpPr>
        <p:spPr>
          <a:xfrm>
            <a:off x="3239290" y="1584408"/>
            <a:ext cx="163128" cy="198050"/>
          </a:xfrm>
          <a:prstGeom prst="leftBracket">
            <a:avLst>
              <a:gd name="adj" fmla="val 0"/>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Calibri" panose="020F0502020204030204" pitchFamily="34" charset="0"/>
            </a:endParaRPr>
          </a:p>
        </p:txBody>
      </p:sp>
      <p:pic>
        <p:nvPicPr>
          <p:cNvPr id="280" name="Picture 279"/>
          <p:cNvPicPr>
            <a:picLocks noChangeAspect="1"/>
          </p:cNvPicPr>
          <p:nvPr/>
        </p:nvPicPr>
        <p:blipFill>
          <a:blip r:embed="rId3"/>
          <a:stretch>
            <a:fillRect/>
          </a:stretch>
        </p:blipFill>
        <p:spPr>
          <a:xfrm>
            <a:off x="218801" y="4403720"/>
            <a:ext cx="765412" cy="397239"/>
          </a:xfrm>
          <a:prstGeom prst="rect">
            <a:avLst/>
          </a:prstGeom>
        </p:spPr>
      </p:pic>
    </p:spTree>
    <p:extLst>
      <p:ext uri="{BB962C8B-B14F-4D97-AF65-F5344CB8AC3E}">
        <p14:creationId xmlns:p14="http://schemas.microsoft.com/office/powerpoint/2010/main" val="33958634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Line Callout 1 3"/>
          <p:cNvSpPr/>
          <p:nvPr/>
        </p:nvSpPr>
        <p:spPr>
          <a:xfrm rot="5400000">
            <a:off x="5542261" y="2280705"/>
            <a:ext cx="406751" cy="1128081"/>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50" name="Line Callout 1 3"/>
          <p:cNvSpPr/>
          <p:nvPr/>
        </p:nvSpPr>
        <p:spPr>
          <a:xfrm>
            <a:off x="5181597" y="3004457"/>
            <a:ext cx="1128081" cy="148670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grpSp>
        <p:nvGrpSpPr>
          <p:cNvPr id="351" name="Group 150"/>
          <p:cNvGrpSpPr/>
          <p:nvPr/>
        </p:nvGrpSpPr>
        <p:grpSpPr>
          <a:xfrm>
            <a:off x="5280229" y="850454"/>
            <a:ext cx="3479176" cy="236087"/>
            <a:chOff x="2255520" y="807720"/>
            <a:chExt cx="4267200" cy="289560"/>
          </a:xfrm>
          <a:solidFill>
            <a:srgbClr val="666666"/>
          </a:solidFill>
        </p:grpSpPr>
        <p:sp>
          <p:nvSpPr>
            <p:cNvPr id="352" name="Oval 151"/>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53" name="Oval 152"/>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54" name="Oval 153"/>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55" name="Oval 154"/>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56" name="Oval 155"/>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57" name="Oval 156"/>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58" name="Oval 157"/>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59" name="Oval 158"/>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60" name="Oval 159"/>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61" name="Oval 160"/>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grpSp>
      <p:grpSp>
        <p:nvGrpSpPr>
          <p:cNvPr id="362" name="Group 172"/>
          <p:cNvGrpSpPr/>
          <p:nvPr/>
        </p:nvGrpSpPr>
        <p:grpSpPr>
          <a:xfrm>
            <a:off x="5280229" y="1219495"/>
            <a:ext cx="3479176" cy="236087"/>
            <a:chOff x="2255520" y="807720"/>
            <a:chExt cx="4267200" cy="289560"/>
          </a:xfrm>
          <a:solidFill>
            <a:srgbClr val="666666"/>
          </a:solidFill>
        </p:grpSpPr>
        <p:sp>
          <p:nvSpPr>
            <p:cNvPr id="363" name="Oval 173"/>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64" name="Oval 174"/>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65" name="Oval 175"/>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66" name="Oval 176"/>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67" name="Oval 177"/>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68" name="Oval 178"/>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69" name="Oval 179"/>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70" name="Oval 180"/>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71" name="Oval 181"/>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72" name="Oval 182"/>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grpSp>
      <p:grpSp>
        <p:nvGrpSpPr>
          <p:cNvPr id="373" name="Group 194"/>
          <p:cNvGrpSpPr/>
          <p:nvPr/>
        </p:nvGrpSpPr>
        <p:grpSpPr>
          <a:xfrm>
            <a:off x="5280229" y="1588536"/>
            <a:ext cx="3479176" cy="236087"/>
            <a:chOff x="2255520" y="807720"/>
            <a:chExt cx="4267200" cy="289560"/>
          </a:xfrm>
          <a:solidFill>
            <a:srgbClr val="E10E49"/>
          </a:solidFill>
        </p:grpSpPr>
        <p:sp>
          <p:nvSpPr>
            <p:cNvPr id="374" name="Oval 195"/>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75" name="Oval 196"/>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76" name="Oval 197"/>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77" name="Oval 198"/>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78" name="Oval 199"/>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79" name="Oval 200"/>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80" name="Oval 201"/>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81" name="Oval 202"/>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82" name="Oval 203"/>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83" name="Oval 204"/>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grpSp>
      <p:grpSp>
        <p:nvGrpSpPr>
          <p:cNvPr id="384" name="Group 216"/>
          <p:cNvGrpSpPr/>
          <p:nvPr/>
        </p:nvGrpSpPr>
        <p:grpSpPr>
          <a:xfrm>
            <a:off x="5280229" y="1957578"/>
            <a:ext cx="3479176" cy="236087"/>
            <a:chOff x="2255520" y="807720"/>
            <a:chExt cx="4267200" cy="289560"/>
          </a:xfrm>
          <a:solidFill>
            <a:srgbClr val="88BF3D"/>
          </a:solidFill>
        </p:grpSpPr>
        <p:sp>
          <p:nvSpPr>
            <p:cNvPr id="385" name="Oval 217"/>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86" name="Oval 218"/>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87" name="Oval 219"/>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88" name="Oval 220"/>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89" name="Oval 221"/>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90" name="Oval 222"/>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91" name="Oval 223"/>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92" name="Oval 224"/>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93" name="Oval 225"/>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94" name="Oval 226"/>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grpSp>
      <p:grpSp>
        <p:nvGrpSpPr>
          <p:cNvPr id="395" name="Group 238"/>
          <p:cNvGrpSpPr/>
          <p:nvPr/>
        </p:nvGrpSpPr>
        <p:grpSpPr>
          <a:xfrm>
            <a:off x="5280229" y="2326619"/>
            <a:ext cx="3479176" cy="236087"/>
            <a:chOff x="2255520" y="807720"/>
            <a:chExt cx="4267200" cy="289560"/>
          </a:xfrm>
          <a:solidFill>
            <a:srgbClr val="88BF3D"/>
          </a:solidFill>
        </p:grpSpPr>
        <p:sp>
          <p:nvSpPr>
            <p:cNvPr id="396" name="Oval 239"/>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97" name="Oval 240"/>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98" name="Oval 241"/>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99" name="Oval 242"/>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00" name="Oval 243"/>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01" name="Oval 244"/>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02" name="Oval 245"/>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03" name="Oval 246"/>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04" name="Oval 247"/>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05" name="Oval 248"/>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grpSp>
      <p:grpSp>
        <p:nvGrpSpPr>
          <p:cNvPr id="406" name="Group 260"/>
          <p:cNvGrpSpPr/>
          <p:nvPr/>
        </p:nvGrpSpPr>
        <p:grpSpPr>
          <a:xfrm>
            <a:off x="5280229" y="2695660"/>
            <a:ext cx="3479176" cy="236087"/>
            <a:chOff x="2255520" y="807720"/>
            <a:chExt cx="4267200" cy="289560"/>
          </a:xfrm>
          <a:solidFill>
            <a:srgbClr val="88BF3D"/>
          </a:solidFill>
        </p:grpSpPr>
        <p:sp>
          <p:nvSpPr>
            <p:cNvPr id="407" name="Oval 261"/>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08" name="Oval 262"/>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09" name="Oval 263"/>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10" name="Oval 264"/>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11" name="Oval 265"/>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12" name="Oval 266"/>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13" name="Oval 267"/>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14" name="Oval 268"/>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15" name="Oval 269"/>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16" name="Oval 270"/>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grpSp>
      <p:grpSp>
        <p:nvGrpSpPr>
          <p:cNvPr id="417" name="Group 282"/>
          <p:cNvGrpSpPr/>
          <p:nvPr/>
        </p:nvGrpSpPr>
        <p:grpSpPr>
          <a:xfrm>
            <a:off x="5280229" y="3064701"/>
            <a:ext cx="3479176" cy="236087"/>
            <a:chOff x="2255520" y="807720"/>
            <a:chExt cx="4267200" cy="289560"/>
          </a:xfrm>
          <a:solidFill>
            <a:srgbClr val="74C8CF"/>
          </a:solidFill>
        </p:grpSpPr>
        <p:sp>
          <p:nvSpPr>
            <p:cNvPr id="418" name="Oval 283"/>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19" name="Oval 284"/>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20" name="Oval 285"/>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21" name="Oval 286"/>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22" name="Oval 287"/>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23" name="Oval 288"/>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24" name="Oval 289"/>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25" name="Oval 290"/>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26" name="Oval 291"/>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27" name="Oval 292"/>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grpSp>
      <p:grpSp>
        <p:nvGrpSpPr>
          <p:cNvPr id="428" name="Group 304"/>
          <p:cNvGrpSpPr/>
          <p:nvPr/>
        </p:nvGrpSpPr>
        <p:grpSpPr>
          <a:xfrm>
            <a:off x="5280229" y="3433742"/>
            <a:ext cx="3479176" cy="236087"/>
            <a:chOff x="2255520" y="807720"/>
            <a:chExt cx="4267200" cy="289560"/>
          </a:xfrm>
          <a:solidFill>
            <a:srgbClr val="74C8CF"/>
          </a:solidFill>
        </p:grpSpPr>
        <p:sp>
          <p:nvSpPr>
            <p:cNvPr id="429" name="Oval 305"/>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30" name="Oval 306"/>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31" name="Oval 307"/>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32" name="Oval 308"/>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33" name="Oval 309"/>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34" name="Oval 310"/>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35" name="Oval 311"/>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36" name="Oval 312"/>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37" name="Oval 313"/>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38" name="Oval 314"/>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grpSp>
      <p:grpSp>
        <p:nvGrpSpPr>
          <p:cNvPr id="439" name="Group 326"/>
          <p:cNvGrpSpPr/>
          <p:nvPr/>
        </p:nvGrpSpPr>
        <p:grpSpPr>
          <a:xfrm>
            <a:off x="5280229" y="3802783"/>
            <a:ext cx="3479176" cy="236087"/>
            <a:chOff x="2255520" y="807720"/>
            <a:chExt cx="4267200" cy="289560"/>
          </a:xfrm>
          <a:solidFill>
            <a:srgbClr val="74C8CF"/>
          </a:solidFill>
        </p:grpSpPr>
        <p:sp>
          <p:nvSpPr>
            <p:cNvPr id="440" name="Oval 327"/>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41" name="Oval 328"/>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42" name="Oval 329"/>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43" name="Oval 330"/>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44" name="Oval 331"/>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45" name="Oval 332"/>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46" name="Oval 333"/>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47" name="Oval 334"/>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48" name="Oval 335"/>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49" name="Oval 336"/>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grpSp>
      <p:grpSp>
        <p:nvGrpSpPr>
          <p:cNvPr id="450" name="Group 348"/>
          <p:cNvGrpSpPr/>
          <p:nvPr/>
        </p:nvGrpSpPr>
        <p:grpSpPr>
          <a:xfrm>
            <a:off x="5280229" y="4171825"/>
            <a:ext cx="3479176" cy="236087"/>
            <a:chOff x="2255520" y="807720"/>
            <a:chExt cx="4267200" cy="289560"/>
          </a:xfrm>
          <a:solidFill>
            <a:srgbClr val="74C8CF"/>
          </a:solidFill>
        </p:grpSpPr>
        <p:sp>
          <p:nvSpPr>
            <p:cNvPr id="451" name="Oval 349"/>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52" name="Oval 350"/>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53" name="Oval 351"/>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54" name="Oval 352"/>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55" name="Oval 353"/>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56" name="Oval 354"/>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57" name="Oval 355"/>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58" name="Oval 356"/>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59" name="Oval 357"/>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60" name="Oval 358"/>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grpSp>
      <p:pic>
        <p:nvPicPr>
          <p:cNvPr id="461" name="Picture 460"/>
          <p:cNvPicPr>
            <a:picLocks noChangeAspect="1"/>
          </p:cNvPicPr>
          <p:nvPr/>
        </p:nvPicPr>
        <p:blipFill>
          <a:blip r:embed="rId3"/>
          <a:stretch>
            <a:fillRect/>
          </a:stretch>
        </p:blipFill>
        <p:spPr>
          <a:xfrm>
            <a:off x="218801" y="4403720"/>
            <a:ext cx="765412" cy="397239"/>
          </a:xfrm>
          <a:prstGeom prst="rect">
            <a:avLst/>
          </a:prstGeom>
        </p:spPr>
      </p:pic>
      <p:sp>
        <p:nvSpPr>
          <p:cNvPr id="462" name="Content Placeholder 4"/>
          <p:cNvSpPr txBox="1">
            <a:spLocks/>
          </p:cNvSpPr>
          <p:nvPr/>
        </p:nvSpPr>
        <p:spPr>
          <a:xfrm>
            <a:off x="570391" y="908719"/>
            <a:ext cx="4090456" cy="32635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800" b="1" dirty="0">
                <a:solidFill>
                  <a:schemeClr val="tx1">
                    <a:lumMod val="65000"/>
                    <a:lumOff val="35000"/>
                  </a:schemeClr>
                </a:solidFill>
                <a:latin typeface="Calibri" panose="020F0502020204030204" pitchFamily="34" charset="0"/>
                <a:cs typeface="Proxima Nova Cond Regular"/>
              </a:rPr>
              <a:t>Improve current curbside programs </a:t>
            </a:r>
            <a:r>
              <a:rPr lang="en-US" sz="3800" dirty="0">
                <a:solidFill>
                  <a:schemeClr val="tx1">
                    <a:lumMod val="65000"/>
                    <a:lumOff val="35000"/>
                  </a:schemeClr>
                </a:solidFill>
                <a:latin typeface="Calibri" panose="020F0502020204030204" pitchFamily="34" charset="0"/>
                <a:cs typeface="Proxima Nova Cond Regular"/>
              </a:rPr>
              <a:t>to best practice recovery levels.</a:t>
            </a:r>
          </a:p>
        </p:txBody>
      </p:sp>
      <p:cxnSp>
        <p:nvCxnSpPr>
          <p:cNvPr id="463" name="Straight Connector 462"/>
          <p:cNvCxnSpPr/>
          <p:nvPr/>
        </p:nvCxnSpPr>
        <p:spPr>
          <a:xfrm>
            <a:off x="4804575" y="820908"/>
            <a:ext cx="0" cy="3885715"/>
          </a:xfrm>
          <a:prstGeom prst="line">
            <a:avLst/>
          </a:prstGeom>
          <a:ln w="12700" cmpd="sng">
            <a:solidFill>
              <a:schemeClr val="bg1">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02813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Line Callout 1 3"/>
          <p:cNvSpPr/>
          <p:nvPr/>
        </p:nvSpPr>
        <p:spPr>
          <a:xfrm rot="5400000">
            <a:off x="5542261" y="2280705"/>
            <a:ext cx="406751" cy="1128081"/>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50" name="Line Callout 1 3"/>
          <p:cNvSpPr/>
          <p:nvPr/>
        </p:nvSpPr>
        <p:spPr>
          <a:xfrm>
            <a:off x="5181597" y="3004457"/>
            <a:ext cx="1128081" cy="148670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grpSp>
        <p:nvGrpSpPr>
          <p:cNvPr id="351" name="Group 150"/>
          <p:cNvGrpSpPr/>
          <p:nvPr/>
        </p:nvGrpSpPr>
        <p:grpSpPr>
          <a:xfrm>
            <a:off x="5280229" y="850454"/>
            <a:ext cx="3479176" cy="236087"/>
            <a:chOff x="2255520" y="807720"/>
            <a:chExt cx="4267200" cy="289560"/>
          </a:xfrm>
          <a:solidFill>
            <a:srgbClr val="666666"/>
          </a:solidFill>
        </p:grpSpPr>
        <p:sp>
          <p:nvSpPr>
            <p:cNvPr id="352" name="Oval 151"/>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53" name="Oval 152"/>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54" name="Oval 153"/>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55" name="Oval 154"/>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56" name="Oval 155"/>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57" name="Oval 156"/>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58" name="Oval 157"/>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59" name="Oval 158"/>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60" name="Oval 159"/>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61" name="Oval 160"/>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grpSp>
      <p:grpSp>
        <p:nvGrpSpPr>
          <p:cNvPr id="362" name="Group 172"/>
          <p:cNvGrpSpPr/>
          <p:nvPr/>
        </p:nvGrpSpPr>
        <p:grpSpPr>
          <a:xfrm>
            <a:off x="5280229" y="1219495"/>
            <a:ext cx="3479176" cy="236087"/>
            <a:chOff x="2255520" y="807720"/>
            <a:chExt cx="4267200" cy="289560"/>
          </a:xfrm>
          <a:solidFill>
            <a:srgbClr val="666666"/>
          </a:solidFill>
        </p:grpSpPr>
        <p:sp>
          <p:nvSpPr>
            <p:cNvPr id="363" name="Oval 173"/>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64" name="Oval 174"/>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65" name="Oval 175"/>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66" name="Oval 176"/>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67" name="Oval 177"/>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68" name="Oval 178"/>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69" name="Oval 179"/>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70" name="Oval 180"/>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71" name="Oval 181"/>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72" name="Oval 182"/>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grpSp>
      <p:grpSp>
        <p:nvGrpSpPr>
          <p:cNvPr id="373" name="Group 194"/>
          <p:cNvGrpSpPr/>
          <p:nvPr/>
        </p:nvGrpSpPr>
        <p:grpSpPr>
          <a:xfrm>
            <a:off x="5280229" y="1588536"/>
            <a:ext cx="3479176" cy="236087"/>
            <a:chOff x="2255520" y="807720"/>
            <a:chExt cx="4267200" cy="289560"/>
          </a:xfrm>
          <a:solidFill>
            <a:srgbClr val="E10E49"/>
          </a:solidFill>
        </p:grpSpPr>
        <p:sp>
          <p:nvSpPr>
            <p:cNvPr id="374" name="Oval 195"/>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75" name="Oval 196"/>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76" name="Oval 197"/>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77" name="Oval 198"/>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78" name="Oval 199"/>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79" name="Oval 200"/>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80" name="Oval 201"/>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81" name="Oval 202"/>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82" name="Oval 203"/>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83" name="Oval 204"/>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grpSp>
      <p:grpSp>
        <p:nvGrpSpPr>
          <p:cNvPr id="384" name="Group 216"/>
          <p:cNvGrpSpPr/>
          <p:nvPr/>
        </p:nvGrpSpPr>
        <p:grpSpPr>
          <a:xfrm>
            <a:off x="5280229" y="1957578"/>
            <a:ext cx="3479176" cy="236087"/>
            <a:chOff x="2255520" y="807720"/>
            <a:chExt cx="4267200" cy="289560"/>
          </a:xfrm>
          <a:solidFill>
            <a:srgbClr val="88BF3D"/>
          </a:solidFill>
        </p:grpSpPr>
        <p:sp>
          <p:nvSpPr>
            <p:cNvPr id="385" name="Oval 217"/>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86" name="Oval 218"/>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87" name="Oval 219"/>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88" name="Oval 220"/>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89" name="Oval 221"/>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90" name="Oval 222"/>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91" name="Oval 223"/>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92" name="Oval 224"/>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93" name="Oval 225"/>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94" name="Oval 226"/>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grpSp>
      <p:grpSp>
        <p:nvGrpSpPr>
          <p:cNvPr id="395" name="Group 238"/>
          <p:cNvGrpSpPr/>
          <p:nvPr/>
        </p:nvGrpSpPr>
        <p:grpSpPr>
          <a:xfrm>
            <a:off x="5280229" y="2326619"/>
            <a:ext cx="3479176" cy="236087"/>
            <a:chOff x="2255520" y="807720"/>
            <a:chExt cx="4267200" cy="289560"/>
          </a:xfrm>
          <a:solidFill>
            <a:srgbClr val="88BF3D"/>
          </a:solidFill>
        </p:grpSpPr>
        <p:sp>
          <p:nvSpPr>
            <p:cNvPr id="396" name="Oval 239"/>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97" name="Oval 240"/>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98" name="Oval 241"/>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99" name="Oval 242"/>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00" name="Oval 243"/>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01" name="Oval 244"/>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02" name="Oval 245"/>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03" name="Oval 246"/>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04" name="Oval 247"/>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05" name="Oval 248"/>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grpSp>
      <p:grpSp>
        <p:nvGrpSpPr>
          <p:cNvPr id="406" name="Group 260"/>
          <p:cNvGrpSpPr/>
          <p:nvPr/>
        </p:nvGrpSpPr>
        <p:grpSpPr>
          <a:xfrm>
            <a:off x="5280229" y="2695660"/>
            <a:ext cx="3479176" cy="236087"/>
            <a:chOff x="2255520" y="807720"/>
            <a:chExt cx="4267200" cy="289560"/>
          </a:xfrm>
          <a:solidFill>
            <a:srgbClr val="88BF3D"/>
          </a:solidFill>
        </p:grpSpPr>
        <p:sp>
          <p:nvSpPr>
            <p:cNvPr id="407" name="Oval 261"/>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08" name="Oval 262"/>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09" name="Oval 263"/>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10" name="Oval 264"/>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11" name="Oval 265"/>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12" name="Oval 266"/>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13" name="Oval 267"/>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14" name="Oval 268"/>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15" name="Oval 269"/>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16" name="Oval 270"/>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grpSp>
      <p:grpSp>
        <p:nvGrpSpPr>
          <p:cNvPr id="417" name="Group 282"/>
          <p:cNvGrpSpPr/>
          <p:nvPr/>
        </p:nvGrpSpPr>
        <p:grpSpPr>
          <a:xfrm>
            <a:off x="5280229" y="3064701"/>
            <a:ext cx="3479176" cy="236087"/>
            <a:chOff x="2255520" y="807720"/>
            <a:chExt cx="4267200" cy="289560"/>
          </a:xfrm>
          <a:solidFill>
            <a:srgbClr val="74C8CF"/>
          </a:solidFill>
        </p:grpSpPr>
        <p:sp>
          <p:nvSpPr>
            <p:cNvPr id="418" name="Oval 283"/>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19" name="Oval 284"/>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20" name="Oval 285"/>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21" name="Oval 286"/>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22" name="Oval 287"/>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23" name="Oval 288"/>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24" name="Oval 289"/>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25" name="Oval 290"/>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26" name="Oval 291"/>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27" name="Oval 292"/>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grpSp>
      <p:grpSp>
        <p:nvGrpSpPr>
          <p:cNvPr id="428" name="Group 304"/>
          <p:cNvGrpSpPr/>
          <p:nvPr/>
        </p:nvGrpSpPr>
        <p:grpSpPr>
          <a:xfrm>
            <a:off x="5280229" y="3433742"/>
            <a:ext cx="3479176" cy="236087"/>
            <a:chOff x="2255520" y="807720"/>
            <a:chExt cx="4267200" cy="289560"/>
          </a:xfrm>
          <a:solidFill>
            <a:srgbClr val="74C8CF"/>
          </a:solidFill>
        </p:grpSpPr>
        <p:sp>
          <p:nvSpPr>
            <p:cNvPr id="429" name="Oval 305"/>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30" name="Oval 306"/>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31" name="Oval 307"/>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32" name="Oval 308"/>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33" name="Oval 309"/>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34" name="Oval 310"/>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35" name="Oval 311"/>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36" name="Oval 312"/>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37" name="Oval 313"/>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38" name="Oval 314"/>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grpSp>
      <p:grpSp>
        <p:nvGrpSpPr>
          <p:cNvPr id="439" name="Group 326"/>
          <p:cNvGrpSpPr/>
          <p:nvPr/>
        </p:nvGrpSpPr>
        <p:grpSpPr>
          <a:xfrm>
            <a:off x="5280229" y="3802783"/>
            <a:ext cx="3479176" cy="236087"/>
            <a:chOff x="2255520" y="807720"/>
            <a:chExt cx="4267200" cy="289560"/>
          </a:xfrm>
          <a:solidFill>
            <a:srgbClr val="74C8CF"/>
          </a:solidFill>
        </p:grpSpPr>
        <p:sp>
          <p:nvSpPr>
            <p:cNvPr id="440" name="Oval 327"/>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41" name="Oval 328"/>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42" name="Oval 329"/>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43" name="Oval 330"/>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44" name="Oval 331"/>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45" name="Oval 332"/>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46" name="Oval 333"/>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47" name="Oval 334"/>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48" name="Oval 335"/>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49" name="Oval 336"/>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grpSp>
      <p:grpSp>
        <p:nvGrpSpPr>
          <p:cNvPr id="450" name="Group 348"/>
          <p:cNvGrpSpPr/>
          <p:nvPr/>
        </p:nvGrpSpPr>
        <p:grpSpPr>
          <a:xfrm>
            <a:off x="5280229" y="4171825"/>
            <a:ext cx="3479176" cy="236087"/>
            <a:chOff x="2255520" y="807720"/>
            <a:chExt cx="4267200" cy="289560"/>
          </a:xfrm>
          <a:solidFill>
            <a:srgbClr val="74C8CF"/>
          </a:solidFill>
        </p:grpSpPr>
        <p:sp>
          <p:nvSpPr>
            <p:cNvPr id="451" name="Oval 349"/>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52" name="Oval 350"/>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53" name="Oval 351"/>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54" name="Oval 352"/>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55" name="Oval 353"/>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56" name="Oval 354"/>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57" name="Oval 355"/>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58" name="Oval 356"/>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59" name="Oval 357"/>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60" name="Oval 358"/>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grpSp>
      <p:pic>
        <p:nvPicPr>
          <p:cNvPr id="461" name="Picture 460"/>
          <p:cNvPicPr>
            <a:picLocks noChangeAspect="1"/>
          </p:cNvPicPr>
          <p:nvPr/>
        </p:nvPicPr>
        <p:blipFill>
          <a:blip r:embed="rId3"/>
          <a:stretch>
            <a:fillRect/>
          </a:stretch>
        </p:blipFill>
        <p:spPr>
          <a:xfrm>
            <a:off x="218801" y="4403720"/>
            <a:ext cx="765412" cy="397239"/>
          </a:xfrm>
          <a:prstGeom prst="rect">
            <a:avLst/>
          </a:prstGeom>
        </p:spPr>
      </p:pic>
      <p:sp>
        <p:nvSpPr>
          <p:cNvPr id="462" name="Content Placeholder 4"/>
          <p:cNvSpPr txBox="1">
            <a:spLocks/>
          </p:cNvSpPr>
          <p:nvPr/>
        </p:nvSpPr>
        <p:spPr>
          <a:xfrm>
            <a:off x="570391" y="908719"/>
            <a:ext cx="4090456" cy="32635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800" b="1" dirty="0">
                <a:solidFill>
                  <a:schemeClr val="tx1">
                    <a:lumMod val="65000"/>
                    <a:lumOff val="35000"/>
                  </a:schemeClr>
                </a:solidFill>
                <a:latin typeface="Calibri" panose="020F0502020204030204" pitchFamily="34" charset="0"/>
                <a:cs typeface="Proxima Nova Cond Regular"/>
              </a:rPr>
              <a:t>Improve current curbside programs </a:t>
            </a:r>
            <a:r>
              <a:rPr lang="en-US" sz="3800" dirty="0">
                <a:solidFill>
                  <a:schemeClr val="tx1">
                    <a:lumMod val="65000"/>
                    <a:lumOff val="35000"/>
                  </a:schemeClr>
                </a:solidFill>
                <a:latin typeface="Calibri" panose="020F0502020204030204" pitchFamily="34" charset="0"/>
                <a:cs typeface="Proxima Nova Cond Regular"/>
              </a:rPr>
              <a:t>to best practice recovery levels</a:t>
            </a:r>
            <a:r>
              <a:rPr lang="en-US" sz="3800" dirty="0" smtClean="0">
                <a:solidFill>
                  <a:schemeClr val="tx1">
                    <a:lumMod val="65000"/>
                    <a:lumOff val="35000"/>
                  </a:schemeClr>
                </a:solidFill>
                <a:latin typeface="Calibri" panose="020F0502020204030204" pitchFamily="34" charset="0"/>
                <a:cs typeface="Proxima Nova Cond Regular"/>
              </a:rPr>
              <a:t>.</a:t>
            </a:r>
          </a:p>
          <a:p>
            <a:pPr marL="457200" lvl="1" indent="0">
              <a:buNone/>
            </a:pPr>
            <a:r>
              <a:rPr lang="en-US" sz="3000" dirty="0" smtClean="0">
                <a:solidFill>
                  <a:srgbClr val="70AAA8"/>
                </a:solidFill>
                <a:latin typeface="Calibri" panose="020F0502020204030204" pitchFamily="34" charset="0"/>
                <a:cs typeface="Proxima Nova Cond Regular"/>
              </a:rPr>
              <a:t>433 </a:t>
            </a:r>
            <a:r>
              <a:rPr lang="en-US" sz="3000" dirty="0">
                <a:solidFill>
                  <a:srgbClr val="70AAA8"/>
                </a:solidFill>
                <a:latin typeface="Calibri" panose="020F0502020204030204" pitchFamily="34" charset="0"/>
                <a:cs typeface="Proxima Nova Cond Regular"/>
              </a:rPr>
              <a:t>→ 550 (</a:t>
            </a:r>
            <a:r>
              <a:rPr lang="en-US" sz="3000" dirty="0" err="1">
                <a:solidFill>
                  <a:srgbClr val="70AAA8"/>
                </a:solidFill>
                <a:latin typeface="Calibri" panose="020F0502020204030204" pitchFamily="34" charset="0"/>
                <a:cs typeface="Proxima Nova Cond Regular"/>
              </a:rPr>
              <a:t>lbs</a:t>
            </a:r>
            <a:r>
              <a:rPr lang="en-US" sz="3000" dirty="0">
                <a:solidFill>
                  <a:srgbClr val="70AAA8"/>
                </a:solidFill>
                <a:latin typeface="Calibri" panose="020F0502020204030204" pitchFamily="34" charset="0"/>
                <a:cs typeface="Proxima Nova Cond Regular"/>
              </a:rPr>
              <a:t>/</a:t>
            </a:r>
            <a:r>
              <a:rPr lang="en-US" sz="3000" dirty="0" err="1">
                <a:solidFill>
                  <a:srgbClr val="70AAA8"/>
                </a:solidFill>
                <a:latin typeface="Calibri" panose="020F0502020204030204" pitchFamily="34" charset="0"/>
                <a:cs typeface="Proxima Nova Cond Regular"/>
              </a:rPr>
              <a:t>hh</a:t>
            </a:r>
            <a:r>
              <a:rPr lang="en-US" sz="3000" dirty="0">
                <a:solidFill>
                  <a:srgbClr val="70AAA8"/>
                </a:solidFill>
                <a:latin typeface="Calibri" panose="020F0502020204030204" pitchFamily="34" charset="0"/>
                <a:cs typeface="Proxima Nova Cond Regular"/>
              </a:rPr>
              <a:t>)</a:t>
            </a:r>
          </a:p>
          <a:p>
            <a:pPr marL="457200" lvl="1" indent="0">
              <a:buNone/>
            </a:pPr>
            <a:r>
              <a:rPr lang="en-US" sz="3000" dirty="0" smtClean="0">
                <a:solidFill>
                  <a:srgbClr val="70AAA8"/>
                </a:solidFill>
                <a:latin typeface="Calibri" panose="020F0502020204030204" pitchFamily="34" charset="0"/>
                <a:cs typeface="Proxima Nova Cond Regular"/>
              </a:rPr>
              <a:t>LB </a:t>
            </a:r>
            <a:r>
              <a:rPr lang="en-US" sz="3000" dirty="0">
                <a:solidFill>
                  <a:srgbClr val="70AAA8"/>
                </a:solidFill>
                <a:latin typeface="Calibri" panose="020F0502020204030204" pitchFamily="34" charset="0"/>
                <a:cs typeface="Proxima Nova Cond Regular"/>
              </a:rPr>
              <a:t>Recyclables per </a:t>
            </a:r>
            <a:r>
              <a:rPr lang="en-US" sz="3000" dirty="0" smtClean="0">
                <a:solidFill>
                  <a:srgbClr val="70AAA8"/>
                </a:solidFill>
                <a:latin typeface="Calibri" panose="020F0502020204030204" pitchFamily="34" charset="0"/>
                <a:cs typeface="Proxima Nova Cond Regular"/>
              </a:rPr>
              <a:t>Household Annually</a:t>
            </a:r>
            <a:endParaRPr lang="en-US" sz="3000" dirty="0">
              <a:solidFill>
                <a:srgbClr val="70AAA8"/>
              </a:solidFill>
              <a:latin typeface="Calibri" panose="020F0502020204030204" pitchFamily="34" charset="0"/>
              <a:cs typeface="Proxima Nova Cond Regular"/>
            </a:endParaRPr>
          </a:p>
        </p:txBody>
      </p:sp>
      <p:cxnSp>
        <p:nvCxnSpPr>
          <p:cNvPr id="463" name="Straight Connector 462"/>
          <p:cNvCxnSpPr/>
          <p:nvPr/>
        </p:nvCxnSpPr>
        <p:spPr>
          <a:xfrm>
            <a:off x="4804575" y="820908"/>
            <a:ext cx="0" cy="3885715"/>
          </a:xfrm>
          <a:prstGeom prst="line">
            <a:avLst/>
          </a:prstGeom>
          <a:ln w="12700" cmpd="sng">
            <a:solidFill>
              <a:schemeClr val="bg1">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92223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Line Callout 1 3"/>
          <p:cNvSpPr/>
          <p:nvPr/>
        </p:nvSpPr>
        <p:spPr>
          <a:xfrm rot="5400000">
            <a:off x="5542261" y="2280705"/>
            <a:ext cx="406751" cy="1128081"/>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38" name="Line Callout 1 3"/>
          <p:cNvSpPr/>
          <p:nvPr/>
        </p:nvSpPr>
        <p:spPr>
          <a:xfrm>
            <a:off x="6271126" y="4104126"/>
            <a:ext cx="411420" cy="387037"/>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41" name="Line Callout 1 3"/>
          <p:cNvSpPr/>
          <p:nvPr/>
        </p:nvSpPr>
        <p:spPr>
          <a:xfrm>
            <a:off x="5181597" y="3004457"/>
            <a:ext cx="1128081" cy="148670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nvGrpSpPr>
          <p:cNvPr id="242" name="Group 150"/>
          <p:cNvGrpSpPr/>
          <p:nvPr/>
        </p:nvGrpSpPr>
        <p:grpSpPr>
          <a:xfrm>
            <a:off x="5280229" y="850454"/>
            <a:ext cx="3479176" cy="236087"/>
            <a:chOff x="2255520" y="807720"/>
            <a:chExt cx="4267200" cy="289560"/>
          </a:xfrm>
          <a:solidFill>
            <a:srgbClr val="666666"/>
          </a:solidFill>
        </p:grpSpPr>
        <p:sp>
          <p:nvSpPr>
            <p:cNvPr id="342" name="Oval 151"/>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43" name="Oval 152"/>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44" name="Oval 153"/>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45" name="Oval 154"/>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46" name="Oval 155"/>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47" name="Oval 156"/>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48" name="Oval 157"/>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49" name="Oval 158"/>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50" name="Oval 159"/>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51" name="Oval 160"/>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243" name="Group 172"/>
          <p:cNvGrpSpPr/>
          <p:nvPr/>
        </p:nvGrpSpPr>
        <p:grpSpPr>
          <a:xfrm>
            <a:off x="5280229" y="1219495"/>
            <a:ext cx="3479176" cy="236087"/>
            <a:chOff x="2255520" y="807720"/>
            <a:chExt cx="4267200" cy="289560"/>
          </a:xfrm>
          <a:solidFill>
            <a:srgbClr val="666666"/>
          </a:solidFill>
        </p:grpSpPr>
        <p:sp>
          <p:nvSpPr>
            <p:cNvPr id="332" name="Oval 173"/>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33" name="Oval 174"/>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34" name="Oval 175"/>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35" name="Oval 176"/>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36" name="Oval 177"/>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37" name="Oval 178"/>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38" name="Oval 179"/>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39" name="Oval 180"/>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40" name="Oval 181"/>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41" name="Oval 182"/>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244" name="Group 194"/>
          <p:cNvGrpSpPr/>
          <p:nvPr/>
        </p:nvGrpSpPr>
        <p:grpSpPr>
          <a:xfrm>
            <a:off x="5280229" y="1588536"/>
            <a:ext cx="3479176" cy="236087"/>
            <a:chOff x="2255520" y="807720"/>
            <a:chExt cx="4267200" cy="289560"/>
          </a:xfrm>
          <a:solidFill>
            <a:srgbClr val="E10E49"/>
          </a:solidFill>
        </p:grpSpPr>
        <p:sp>
          <p:nvSpPr>
            <p:cNvPr id="322" name="Oval 195"/>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23" name="Oval 196"/>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24" name="Oval 197"/>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25" name="Oval 198"/>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26" name="Oval 199"/>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27" name="Oval 200"/>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28" name="Oval 201"/>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29" name="Oval 202"/>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30" name="Oval 203"/>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31" name="Oval 204"/>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245" name="Group 216"/>
          <p:cNvGrpSpPr/>
          <p:nvPr/>
        </p:nvGrpSpPr>
        <p:grpSpPr>
          <a:xfrm>
            <a:off x="5280229" y="1957578"/>
            <a:ext cx="3479176" cy="236087"/>
            <a:chOff x="2255520" y="807720"/>
            <a:chExt cx="4267200" cy="289560"/>
          </a:xfrm>
          <a:solidFill>
            <a:srgbClr val="88BF3D"/>
          </a:solidFill>
        </p:grpSpPr>
        <p:sp>
          <p:nvSpPr>
            <p:cNvPr id="312" name="Oval 217"/>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13" name="Oval 218"/>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14" name="Oval 219"/>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15" name="Oval 220"/>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16" name="Oval 221"/>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17" name="Oval 222"/>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18" name="Oval 223"/>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19" name="Oval 224"/>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20" name="Oval 225"/>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21" name="Oval 226"/>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246" name="Group 238"/>
          <p:cNvGrpSpPr/>
          <p:nvPr/>
        </p:nvGrpSpPr>
        <p:grpSpPr>
          <a:xfrm>
            <a:off x="5280229" y="2326619"/>
            <a:ext cx="3479176" cy="236087"/>
            <a:chOff x="2255520" y="807720"/>
            <a:chExt cx="4267200" cy="289560"/>
          </a:xfrm>
          <a:solidFill>
            <a:srgbClr val="88BF3D"/>
          </a:solidFill>
        </p:grpSpPr>
        <p:sp>
          <p:nvSpPr>
            <p:cNvPr id="302" name="Oval 239"/>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03" name="Oval 240"/>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04" name="Oval 241"/>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05" name="Oval 242"/>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06" name="Oval 243"/>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07" name="Oval 244"/>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08" name="Oval 245"/>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09" name="Oval 246"/>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10" name="Oval 247"/>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11" name="Oval 248"/>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247" name="Group 260"/>
          <p:cNvGrpSpPr/>
          <p:nvPr/>
        </p:nvGrpSpPr>
        <p:grpSpPr>
          <a:xfrm>
            <a:off x="5280229" y="2695660"/>
            <a:ext cx="3479176" cy="236087"/>
            <a:chOff x="2255520" y="807720"/>
            <a:chExt cx="4267200" cy="289560"/>
          </a:xfrm>
          <a:solidFill>
            <a:srgbClr val="88BF3D"/>
          </a:solidFill>
        </p:grpSpPr>
        <p:sp>
          <p:nvSpPr>
            <p:cNvPr id="292" name="Oval 261"/>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93" name="Oval 262"/>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94" name="Oval 263"/>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95" name="Oval 264"/>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96" name="Oval 265"/>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97" name="Oval 266"/>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98" name="Oval 267"/>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99" name="Oval 268"/>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00" name="Oval 269"/>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01" name="Oval 270"/>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248" name="Group 282"/>
          <p:cNvGrpSpPr/>
          <p:nvPr/>
        </p:nvGrpSpPr>
        <p:grpSpPr>
          <a:xfrm>
            <a:off x="5280229" y="3064701"/>
            <a:ext cx="3479176" cy="236087"/>
            <a:chOff x="2255520" y="807720"/>
            <a:chExt cx="4267200" cy="289560"/>
          </a:xfrm>
          <a:solidFill>
            <a:srgbClr val="74C8CF"/>
          </a:solidFill>
        </p:grpSpPr>
        <p:sp>
          <p:nvSpPr>
            <p:cNvPr id="282" name="Oval 283"/>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83" name="Oval 284"/>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84" name="Oval 285"/>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85" name="Oval 286"/>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86" name="Oval 287"/>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87" name="Oval 288"/>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88" name="Oval 289"/>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89" name="Oval 290"/>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90" name="Oval 291"/>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91" name="Oval 292"/>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249" name="Group 304"/>
          <p:cNvGrpSpPr/>
          <p:nvPr/>
        </p:nvGrpSpPr>
        <p:grpSpPr>
          <a:xfrm>
            <a:off x="5280229" y="3433742"/>
            <a:ext cx="3479176" cy="236087"/>
            <a:chOff x="2255520" y="807720"/>
            <a:chExt cx="4267200" cy="289560"/>
          </a:xfrm>
          <a:solidFill>
            <a:srgbClr val="74C8CF"/>
          </a:solidFill>
        </p:grpSpPr>
        <p:sp>
          <p:nvSpPr>
            <p:cNvPr id="272" name="Oval 305"/>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73" name="Oval 306"/>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74" name="Oval 307"/>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75" name="Oval 308"/>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76" name="Oval 309"/>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77" name="Oval 310"/>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78" name="Oval 311"/>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79" name="Oval 312"/>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80" name="Oval 313"/>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81" name="Oval 314"/>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250" name="Group 326"/>
          <p:cNvGrpSpPr/>
          <p:nvPr/>
        </p:nvGrpSpPr>
        <p:grpSpPr>
          <a:xfrm>
            <a:off x="5280229" y="3802783"/>
            <a:ext cx="3479176" cy="236087"/>
            <a:chOff x="2255520" y="807720"/>
            <a:chExt cx="4267200" cy="289560"/>
          </a:xfrm>
          <a:solidFill>
            <a:srgbClr val="74C8CF"/>
          </a:solidFill>
        </p:grpSpPr>
        <p:sp>
          <p:nvSpPr>
            <p:cNvPr id="262" name="Oval 327"/>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63" name="Oval 328"/>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64" name="Oval 329"/>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65" name="Oval 330"/>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66" name="Oval 331"/>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67" name="Oval 332"/>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68" name="Oval 333"/>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69" name="Oval 334"/>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70" name="Oval 335"/>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71" name="Oval 336"/>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251" name="Group 348"/>
          <p:cNvGrpSpPr/>
          <p:nvPr/>
        </p:nvGrpSpPr>
        <p:grpSpPr>
          <a:xfrm>
            <a:off x="5280229" y="4171825"/>
            <a:ext cx="3479176" cy="236087"/>
            <a:chOff x="2255520" y="807720"/>
            <a:chExt cx="4267200" cy="289560"/>
          </a:xfrm>
          <a:solidFill>
            <a:srgbClr val="74C8CF"/>
          </a:solidFill>
        </p:grpSpPr>
        <p:sp>
          <p:nvSpPr>
            <p:cNvPr id="252" name="Oval 349"/>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53" name="Oval 350"/>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54" name="Oval 351"/>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55" name="Oval 352"/>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56" name="Oval 353"/>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57" name="Oval 354"/>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58" name="Oval 355"/>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59" name="Oval 356"/>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60" name="Oval 357"/>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61" name="Oval 358"/>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pic>
        <p:nvPicPr>
          <p:cNvPr id="352" name="Picture 351"/>
          <p:cNvPicPr>
            <a:picLocks noChangeAspect="1"/>
          </p:cNvPicPr>
          <p:nvPr/>
        </p:nvPicPr>
        <p:blipFill>
          <a:blip r:embed="rId3"/>
          <a:stretch>
            <a:fillRect/>
          </a:stretch>
        </p:blipFill>
        <p:spPr>
          <a:xfrm>
            <a:off x="218801" y="4403720"/>
            <a:ext cx="765412" cy="397239"/>
          </a:xfrm>
          <a:prstGeom prst="rect">
            <a:avLst/>
          </a:prstGeom>
        </p:spPr>
      </p:pic>
      <p:pic>
        <p:nvPicPr>
          <p:cNvPr id="353" name="Picture 352"/>
          <p:cNvPicPr>
            <a:picLocks noChangeAspect="1"/>
          </p:cNvPicPr>
          <p:nvPr/>
        </p:nvPicPr>
        <p:blipFill>
          <a:blip r:embed="rId4"/>
          <a:stretch>
            <a:fillRect/>
          </a:stretch>
        </p:blipFill>
        <p:spPr>
          <a:xfrm>
            <a:off x="1022412" y="3643868"/>
            <a:ext cx="2758100" cy="1534582"/>
          </a:xfrm>
          <a:prstGeom prst="rect">
            <a:avLst/>
          </a:prstGeom>
        </p:spPr>
      </p:pic>
      <p:sp>
        <p:nvSpPr>
          <p:cNvPr id="354" name="TextBox 353"/>
          <p:cNvSpPr txBox="1"/>
          <p:nvPr/>
        </p:nvSpPr>
        <p:spPr>
          <a:xfrm>
            <a:off x="1571678" y="4159253"/>
            <a:ext cx="1703916" cy="923330"/>
          </a:xfrm>
          <a:prstGeom prst="rect">
            <a:avLst/>
          </a:prstGeom>
          <a:noFill/>
        </p:spPr>
        <p:txBody>
          <a:bodyPr wrap="square" rtlCol="0">
            <a:spAutoFit/>
          </a:bodyPr>
          <a:lstStyle/>
          <a:p>
            <a:pPr algn="ctr"/>
            <a:r>
              <a:rPr lang="en-US" sz="5400" dirty="0" smtClean="0">
                <a:solidFill>
                  <a:schemeClr val="bg1"/>
                </a:solidFill>
                <a:latin typeface="Calibri" panose="020F0502020204030204" pitchFamily="34" charset="0"/>
                <a:cs typeface="Proxima Nova Regular"/>
              </a:rPr>
              <a:t>16%</a:t>
            </a:r>
            <a:endParaRPr lang="en-US" sz="5400" dirty="0">
              <a:solidFill>
                <a:schemeClr val="bg1"/>
              </a:solidFill>
              <a:latin typeface="Calibri" panose="020F0502020204030204" pitchFamily="34" charset="0"/>
              <a:cs typeface="Proxima Nova Regular"/>
            </a:endParaRPr>
          </a:p>
        </p:txBody>
      </p:sp>
      <p:sp>
        <p:nvSpPr>
          <p:cNvPr id="355" name="Content Placeholder 4"/>
          <p:cNvSpPr txBox="1">
            <a:spLocks/>
          </p:cNvSpPr>
          <p:nvPr/>
        </p:nvSpPr>
        <p:spPr>
          <a:xfrm>
            <a:off x="570391" y="908719"/>
            <a:ext cx="4090456" cy="32635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800" b="1" dirty="0">
                <a:solidFill>
                  <a:schemeClr val="tx1">
                    <a:lumMod val="65000"/>
                    <a:lumOff val="35000"/>
                  </a:schemeClr>
                </a:solidFill>
                <a:latin typeface="Calibri" panose="020F0502020204030204" pitchFamily="34" charset="0"/>
                <a:cs typeface="Proxima Nova Cond Regular"/>
              </a:rPr>
              <a:t>Improve current curbside programs </a:t>
            </a:r>
            <a:r>
              <a:rPr lang="en-US" sz="3800" dirty="0">
                <a:solidFill>
                  <a:schemeClr val="tx1">
                    <a:lumMod val="65000"/>
                    <a:lumOff val="35000"/>
                  </a:schemeClr>
                </a:solidFill>
                <a:latin typeface="Calibri" panose="020F0502020204030204" pitchFamily="34" charset="0"/>
                <a:cs typeface="Proxima Nova Cond Regular"/>
              </a:rPr>
              <a:t>to best practice recovery levels.</a:t>
            </a:r>
          </a:p>
        </p:txBody>
      </p:sp>
      <p:cxnSp>
        <p:nvCxnSpPr>
          <p:cNvPr id="356" name="Straight Connector 355"/>
          <p:cNvCxnSpPr/>
          <p:nvPr/>
        </p:nvCxnSpPr>
        <p:spPr>
          <a:xfrm>
            <a:off x="4804575" y="820908"/>
            <a:ext cx="0" cy="3885715"/>
          </a:xfrm>
          <a:prstGeom prst="line">
            <a:avLst/>
          </a:prstGeom>
          <a:ln w="12700" cmpd="sng">
            <a:solidFill>
              <a:schemeClr val="bg1">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25678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Line Callout 1 3"/>
          <p:cNvSpPr/>
          <p:nvPr/>
        </p:nvSpPr>
        <p:spPr>
          <a:xfrm rot="5400000">
            <a:off x="5542261" y="2280705"/>
            <a:ext cx="406751" cy="1128081"/>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49" name="Line Callout 1 3"/>
          <p:cNvSpPr/>
          <p:nvPr/>
        </p:nvSpPr>
        <p:spPr>
          <a:xfrm>
            <a:off x="6271126" y="4104126"/>
            <a:ext cx="411420" cy="387037"/>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50" name="Line Callout 1 3"/>
          <p:cNvSpPr/>
          <p:nvPr/>
        </p:nvSpPr>
        <p:spPr>
          <a:xfrm>
            <a:off x="5181597" y="2996293"/>
            <a:ext cx="1128081" cy="149487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grpSp>
        <p:nvGrpSpPr>
          <p:cNvPr id="351" name="Group 150"/>
          <p:cNvGrpSpPr/>
          <p:nvPr/>
        </p:nvGrpSpPr>
        <p:grpSpPr>
          <a:xfrm>
            <a:off x="5280229" y="850454"/>
            <a:ext cx="3479176" cy="236087"/>
            <a:chOff x="2255520" y="807720"/>
            <a:chExt cx="4267200" cy="289560"/>
          </a:xfrm>
          <a:solidFill>
            <a:srgbClr val="666666"/>
          </a:solidFill>
        </p:grpSpPr>
        <p:sp>
          <p:nvSpPr>
            <p:cNvPr id="352" name="Oval 151"/>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53" name="Oval 152"/>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54" name="Oval 153"/>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55" name="Oval 154"/>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56" name="Oval 155"/>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57" name="Oval 156"/>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58" name="Oval 157"/>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59" name="Oval 158"/>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60" name="Oval 159"/>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61" name="Oval 160"/>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grpSp>
      <p:grpSp>
        <p:nvGrpSpPr>
          <p:cNvPr id="362" name="Group 172"/>
          <p:cNvGrpSpPr/>
          <p:nvPr/>
        </p:nvGrpSpPr>
        <p:grpSpPr>
          <a:xfrm>
            <a:off x="5280229" y="1219495"/>
            <a:ext cx="3479176" cy="236087"/>
            <a:chOff x="2255520" y="807720"/>
            <a:chExt cx="4267200" cy="289560"/>
          </a:xfrm>
          <a:solidFill>
            <a:srgbClr val="666666"/>
          </a:solidFill>
        </p:grpSpPr>
        <p:sp>
          <p:nvSpPr>
            <p:cNvPr id="363" name="Oval 173"/>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64" name="Oval 174"/>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65" name="Oval 175"/>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66" name="Oval 176"/>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67" name="Oval 177"/>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68" name="Oval 178"/>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69" name="Oval 179"/>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70" name="Oval 180"/>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71" name="Oval 181"/>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72" name="Oval 182"/>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grpSp>
      <p:grpSp>
        <p:nvGrpSpPr>
          <p:cNvPr id="373" name="Group 194"/>
          <p:cNvGrpSpPr/>
          <p:nvPr/>
        </p:nvGrpSpPr>
        <p:grpSpPr>
          <a:xfrm>
            <a:off x="5280229" y="1588536"/>
            <a:ext cx="3479176" cy="236087"/>
            <a:chOff x="2255520" y="807720"/>
            <a:chExt cx="4267200" cy="289560"/>
          </a:xfrm>
          <a:solidFill>
            <a:srgbClr val="E10E49"/>
          </a:solidFill>
        </p:grpSpPr>
        <p:sp>
          <p:nvSpPr>
            <p:cNvPr id="374" name="Oval 195"/>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75" name="Oval 196"/>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76" name="Oval 197"/>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77" name="Oval 198"/>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78" name="Oval 199"/>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79" name="Oval 200"/>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80" name="Oval 201"/>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81" name="Oval 202"/>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82" name="Oval 203"/>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83" name="Oval 204"/>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grpSp>
      <p:grpSp>
        <p:nvGrpSpPr>
          <p:cNvPr id="384" name="Group 216"/>
          <p:cNvGrpSpPr/>
          <p:nvPr/>
        </p:nvGrpSpPr>
        <p:grpSpPr>
          <a:xfrm>
            <a:off x="5280229" y="1957578"/>
            <a:ext cx="3479176" cy="236087"/>
            <a:chOff x="2255520" y="807720"/>
            <a:chExt cx="4267200" cy="289560"/>
          </a:xfrm>
          <a:solidFill>
            <a:srgbClr val="88BF3D"/>
          </a:solidFill>
        </p:grpSpPr>
        <p:sp>
          <p:nvSpPr>
            <p:cNvPr id="385" name="Oval 217"/>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86" name="Oval 218"/>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87" name="Oval 219"/>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88" name="Oval 220"/>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89" name="Oval 221"/>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90" name="Oval 222"/>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91" name="Oval 223"/>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92" name="Oval 224"/>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93" name="Oval 225"/>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94" name="Oval 226"/>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grpSp>
      <p:grpSp>
        <p:nvGrpSpPr>
          <p:cNvPr id="395" name="Group 238"/>
          <p:cNvGrpSpPr/>
          <p:nvPr/>
        </p:nvGrpSpPr>
        <p:grpSpPr>
          <a:xfrm>
            <a:off x="5280229" y="2326619"/>
            <a:ext cx="3479176" cy="236087"/>
            <a:chOff x="2255520" y="807720"/>
            <a:chExt cx="4267200" cy="289560"/>
          </a:xfrm>
          <a:solidFill>
            <a:srgbClr val="88BF3D"/>
          </a:solidFill>
        </p:grpSpPr>
        <p:sp>
          <p:nvSpPr>
            <p:cNvPr id="396" name="Oval 239"/>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97" name="Oval 240"/>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98" name="Oval 241"/>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99" name="Oval 242"/>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00" name="Oval 243"/>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01" name="Oval 244"/>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02" name="Oval 245"/>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03" name="Oval 246"/>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04" name="Oval 247"/>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05" name="Oval 248"/>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grpSp>
      <p:grpSp>
        <p:nvGrpSpPr>
          <p:cNvPr id="406" name="Group 260"/>
          <p:cNvGrpSpPr/>
          <p:nvPr/>
        </p:nvGrpSpPr>
        <p:grpSpPr>
          <a:xfrm>
            <a:off x="5280229" y="2695660"/>
            <a:ext cx="3479176" cy="236087"/>
            <a:chOff x="2255520" y="807720"/>
            <a:chExt cx="4267200" cy="289560"/>
          </a:xfrm>
          <a:solidFill>
            <a:srgbClr val="88BF3D"/>
          </a:solidFill>
        </p:grpSpPr>
        <p:sp>
          <p:nvSpPr>
            <p:cNvPr id="407" name="Oval 261"/>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08" name="Oval 262"/>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09" name="Oval 263"/>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10" name="Oval 264"/>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11" name="Oval 265"/>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12" name="Oval 266"/>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13" name="Oval 267"/>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14" name="Oval 268"/>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15" name="Oval 269"/>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16" name="Oval 270"/>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grpSp>
      <p:grpSp>
        <p:nvGrpSpPr>
          <p:cNvPr id="417" name="Group 282"/>
          <p:cNvGrpSpPr/>
          <p:nvPr/>
        </p:nvGrpSpPr>
        <p:grpSpPr>
          <a:xfrm>
            <a:off x="5280229" y="3064701"/>
            <a:ext cx="3479176" cy="236087"/>
            <a:chOff x="2255520" y="807720"/>
            <a:chExt cx="4267200" cy="289560"/>
          </a:xfrm>
          <a:solidFill>
            <a:srgbClr val="74C8CF"/>
          </a:solidFill>
        </p:grpSpPr>
        <p:sp>
          <p:nvSpPr>
            <p:cNvPr id="418" name="Oval 283"/>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19" name="Oval 284"/>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20" name="Oval 285"/>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21" name="Oval 286"/>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22" name="Oval 287"/>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23" name="Oval 288"/>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24" name="Oval 289"/>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25" name="Oval 290"/>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26" name="Oval 291"/>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27" name="Oval 292"/>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grpSp>
      <p:grpSp>
        <p:nvGrpSpPr>
          <p:cNvPr id="428" name="Group 304"/>
          <p:cNvGrpSpPr/>
          <p:nvPr/>
        </p:nvGrpSpPr>
        <p:grpSpPr>
          <a:xfrm>
            <a:off x="5280229" y="3433742"/>
            <a:ext cx="3479176" cy="236087"/>
            <a:chOff x="2255520" y="807720"/>
            <a:chExt cx="4267200" cy="289560"/>
          </a:xfrm>
          <a:solidFill>
            <a:srgbClr val="74C8CF"/>
          </a:solidFill>
        </p:grpSpPr>
        <p:sp>
          <p:nvSpPr>
            <p:cNvPr id="429" name="Oval 305"/>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30" name="Oval 306"/>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31" name="Oval 307"/>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32" name="Oval 308"/>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33" name="Oval 309"/>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34" name="Oval 310"/>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35" name="Oval 311"/>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36" name="Oval 312"/>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37" name="Oval 313"/>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38" name="Oval 314"/>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grpSp>
      <p:grpSp>
        <p:nvGrpSpPr>
          <p:cNvPr id="439" name="Group 326"/>
          <p:cNvGrpSpPr/>
          <p:nvPr/>
        </p:nvGrpSpPr>
        <p:grpSpPr>
          <a:xfrm>
            <a:off x="5280229" y="3802783"/>
            <a:ext cx="3479176" cy="236087"/>
            <a:chOff x="2255520" y="807720"/>
            <a:chExt cx="4267200" cy="289560"/>
          </a:xfrm>
          <a:solidFill>
            <a:srgbClr val="74C8CF"/>
          </a:solidFill>
        </p:grpSpPr>
        <p:sp>
          <p:nvSpPr>
            <p:cNvPr id="440" name="Oval 327"/>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41" name="Oval 328"/>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42" name="Oval 329"/>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43" name="Oval 330"/>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44" name="Oval 331"/>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45" name="Oval 332"/>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46" name="Oval 333"/>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47" name="Oval 334"/>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48" name="Oval 335"/>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49" name="Oval 336"/>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grpSp>
      <p:grpSp>
        <p:nvGrpSpPr>
          <p:cNvPr id="450" name="Group 348"/>
          <p:cNvGrpSpPr/>
          <p:nvPr/>
        </p:nvGrpSpPr>
        <p:grpSpPr>
          <a:xfrm>
            <a:off x="5280229" y="4171825"/>
            <a:ext cx="3479176" cy="236087"/>
            <a:chOff x="2255520" y="807720"/>
            <a:chExt cx="4267200" cy="289560"/>
          </a:xfrm>
          <a:solidFill>
            <a:srgbClr val="74C8CF"/>
          </a:solidFill>
        </p:grpSpPr>
        <p:sp>
          <p:nvSpPr>
            <p:cNvPr id="451" name="Oval 349"/>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52" name="Oval 350"/>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53" name="Oval 351"/>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54" name="Oval 352"/>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55" name="Oval 353"/>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56" name="Oval 354"/>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57" name="Oval 355"/>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58" name="Oval 356"/>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59" name="Oval 357"/>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60" name="Oval 358"/>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grpSp>
      <p:pic>
        <p:nvPicPr>
          <p:cNvPr id="461" name="Picture 460"/>
          <p:cNvPicPr>
            <a:picLocks noChangeAspect="1"/>
          </p:cNvPicPr>
          <p:nvPr/>
        </p:nvPicPr>
        <p:blipFill>
          <a:blip r:embed="rId3"/>
          <a:stretch>
            <a:fillRect/>
          </a:stretch>
        </p:blipFill>
        <p:spPr>
          <a:xfrm>
            <a:off x="218801" y="4403720"/>
            <a:ext cx="765412" cy="397239"/>
          </a:xfrm>
          <a:prstGeom prst="rect">
            <a:avLst/>
          </a:prstGeom>
        </p:spPr>
      </p:pic>
      <p:sp>
        <p:nvSpPr>
          <p:cNvPr id="462" name="Content Placeholder 4"/>
          <p:cNvSpPr txBox="1">
            <a:spLocks/>
          </p:cNvSpPr>
          <p:nvPr/>
        </p:nvSpPr>
        <p:spPr>
          <a:xfrm>
            <a:off x="570391" y="908719"/>
            <a:ext cx="4090456" cy="32635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800" b="1" dirty="0" smtClean="0">
                <a:solidFill>
                  <a:schemeClr val="tx1">
                    <a:lumMod val="65000"/>
                    <a:lumOff val="35000"/>
                  </a:schemeClr>
                </a:solidFill>
                <a:latin typeface="Calibri" panose="020F0502020204030204" pitchFamily="34" charset="0"/>
                <a:cs typeface="Proxima Nova Cond Regular"/>
              </a:rPr>
              <a:t>Expand curbside </a:t>
            </a:r>
            <a:r>
              <a:rPr lang="en-US" sz="3800" b="1" dirty="0">
                <a:solidFill>
                  <a:schemeClr val="tx1">
                    <a:lumMod val="65000"/>
                    <a:lumOff val="35000"/>
                  </a:schemeClr>
                </a:solidFill>
                <a:latin typeface="Calibri" panose="020F0502020204030204" pitchFamily="34" charset="0"/>
                <a:cs typeface="Proxima Nova Cond Regular"/>
              </a:rPr>
              <a:t>programs </a:t>
            </a:r>
            <a:r>
              <a:rPr lang="en-US" sz="3800" dirty="0" smtClean="0">
                <a:solidFill>
                  <a:schemeClr val="tx1">
                    <a:lumMod val="65000"/>
                    <a:lumOff val="35000"/>
                  </a:schemeClr>
                </a:solidFill>
                <a:latin typeface="Calibri" panose="020F0502020204030204" pitchFamily="34" charset="0"/>
                <a:cs typeface="Proxima Nova Cond Regular"/>
              </a:rPr>
              <a:t>to all cities larger than 25,000 residents.</a:t>
            </a:r>
            <a:endParaRPr lang="en-US" sz="3800" dirty="0">
              <a:solidFill>
                <a:schemeClr val="tx1">
                  <a:lumMod val="65000"/>
                  <a:lumOff val="35000"/>
                </a:schemeClr>
              </a:solidFill>
              <a:latin typeface="Calibri" panose="020F0502020204030204" pitchFamily="34" charset="0"/>
              <a:cs typeface="Proxima Nova Cond Regular"/>
            </a:endParaRPr>
          </a:p>
        </p:txBody>
      </p:sp>
      <p:cxnSp>
        <p:nvCxnSpPr>
          <p:cNvPr id="463" name="Straight Connector 462"/>
          <p:cNvCxnSpPr/>
          <p:nvPr/>
        </p:nvCxnSpPr>
        <p:spPr>
          <a:xfrm>
            <a:off x="4804575" y="820908"/>
            <a:ext cx="0" cy="3885715"/>
          </a:xfrm>
          <a:prstGeom prst="line">
            <a:avLst/>
          </a:prstGeom>
          <a:ln w="12700" cmpd="sng">
            <a:solidFill>
              <a:schemeClr val="bg1">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5261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4"/>
          <p:cNvSpPr txBox="1">
            <a:spLocks/>
          </p:cNvSpPr>
          <p:nvPr/>
        </p:nvSpPr>
        <p:spPr>
          <a:xfrm>
            <a:off x="256585" y="1879996"/>
            <a:ext cx="2681300" cy="32635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smtClean="0">
                <a:solidFill>
                  <a:schemeClr val="tx1">
                    <a:lumMod val="65000"/>
                    <a:lumOff val="35000"/>
                  </a:schemeClr>
                </a:solidFill>
                <a:latin typeface="Calibri" panose="020F0502020204030204" pitchFamily="34" charset="0"/>
              </a:rPr>
              <a:t>Determine levels of access </a:t>
            </a:r>
          </a:p>
        </p:txBody>
      </p:sp>
      <p:sp>
        <p:nvSpPr>
          <p:cNvPr id="11" name="Content Placeholder 4"/>
          <p:cNvSpPr txBox="1">
            <a:spLocks/>
          </p:cNvSpPr>
          <p:nvPr/>
        </p:nvSpPr>
        <p:spPr>
          <a:xfrm>
            <a:off x="256585" y="1379755"/>
            <a:ext cx="2681300" cy="7623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solidFill>
                  <a:srgbClr val="5F8E8B"/>
                </a:solidFill>
                <a:latin typeface="Calibri" panose="020F0502020204030204" pitchFamily="34" charset="0"/>
              </a:rPr>
              <a:t>01.</a:t>
            </a:r>
          </a:p>
        </p:txBody>
      </p:sp>
      <p:cxnSp>
        <p:nvCxnSpPr>
          <p:cNvPr id="17" name="Straight Connector 16"/>
          <p:cNvCxnSpPr/>
          <p:nvPr/>
        </p:nvCxnSpPr>
        <p:spPr>
          <a:xfrm>
            <a:off x="360681" y="1901632"/>
            <a:ext cx="2115352" cy="0"/>
          </a:xfrm>
          <a:prstGeom prst="line">
            <a:avLst/>
          </a:prstGeom>
          <a:ln>
            <a:solidFill>
              <a:srgbClr val="A6A6A6"/>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963541" y="820908"/>
            <a:ext cx="0" cy="3257977"/>
          </a:xfrm>
          <a:prstGeom prst="line">
            <a:avLst/>
          </a:prstGeom>
          <a:ln>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311958" y="820908"/>
            <a:ext cx="0" cy="3257977"/>
          </a:xfrm>
          <a:prstGeom prst="line">
            <a:avLst/>
          </a:prstGeom>
          <a:ln>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21" name="Content Placeholder 4"/>
          <p:cNvSpPr txBox="1">
            <a:spLocks/>
          </p:cNvSpPr>
          <p:nvPr/>
        </p:nvSpPr>
        <p:spPr>
          <a:xfrm>
            <a:off x="3322757" y="1879996"/>
            <a:ext cx="3168809" cy="32635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smtClean="0">
                <a:solidFill>
                  <a:schemeClr val="bg1">
                    <a:lumMod val="75000"/>
                  </a:schemeClr>
                </a:solidFill>
                <a:latin typeface="Calibri" panose="020F0502020204030204" pitchFamily="34" charset="0"/>
              </a:rPr>
              <a:t>Determine participation</a:t>
            </a:r>
          </a:p>
        </p:txBody>
      </p:sp>
      <p:sp>
        <p:nvSpPr>
          <p:cNvPr id="22" name="Content Placeholder 4"/>
          <p:cNvSpPr txBox="1">
            <a:spLocks/>
          </p:cNvSpPr>
          <p:nvPr/>
        </p:nvSpPr>
        <p:spPr>
          <a:xfrm>
            <a:off x="3322758" y="1379755"/>
            <a:ext cx="2681300" cy="7623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solidFill>
                  <a:schemeClr val="bg1">
                    <a:lumMod val="75000"/>
                  </a:schemeClr>
                </a:solidFill>
                <a:latin typeface="Calibri" panose="020F0502020204030204" pitchFamily="34" charset="0"/>
              </a:rPr>
              <a:t>02.</a:t>
            </a:r>
          </a:p>
        </p:txBody>
      </p:sp>
      <p:sp>
        <p:nvSpPr>
          <p:cNvPr id="23" name="Content Placeholder 4"/>
          <p:cNvSpPr txBox="1">
            <a:spLocks/>
          </p:cNvSpPr>
          <p:nvPr/>
        </p:nvSpPr>
        <p:spPr>
          <a:xfrm>
            <a:off x="6722492" y="1879996"/>
            <a:ext cx="2179727" cy="32635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bg1">
                    <a:lumMod val="75000"/>
                  </a:schemeClr>
                </a:solidFill>
                <a:latin typeface="Calibri" panose="020F0502020204030204" pitchFamily="34" charset="0"/>
              </a:rPr>
              <a:t>Calculate </a:t>
            </a:r>
            <a:r>
              <a:rPr lang="en-US" sz="3200" dirty="0" smtClean="0">
                <a:solidFill>
                  <a:schemeClr val="bg1">
                    <a:lumMod val="75000"/>
                  </a:schemeClr>
                </a:solidFill>
                <a:latin typeface="Calibri" panose="020F0502020204030204" pitchFamily="34" charset="0"/>
              </a:rPr>
              <a:t>the </a:t>
            </a:r>
            <a:r>
              <a:rPr lang="en-US" sz="3200" dirty="0">
                <a:solidFill>
                  <a:schemeClr val="bg1">
                    <a:lumMod val="75000"/>
                  </a:schemeClr>
                </a:solidFill>
                <a:latin typeface="Calibri" panose="020F0502020204030204" pitchFamily="34" charset="0"/>
              </a:rPr>
              <a:t>recycling rate</a:t>
            </a:r>
          </a:p>
        </p:txBody>
      </p:sp>
      <p:sp>
        <p:nvSpPr>
          <p:cNvPr id="24" name="Content Placeholder 4"/>
          <p:cNvSpPr txBox="1">
            <a:spLocks/>
          </p:cNvSpPr>
          <p:nvPr/>
        </p:nvSpPr>
        <p:spPr>
          <a:xfrm>
            <a:off x="6722492" y="1379755"/>
            <a:ext cx="2681300" cy="7623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solidFill>
                  <a:schemeClr val="bg1">
                    <a:lumMod val="75000"/>
                  </a:schemeClr>
                </a:solidFill>
                <a:latin typeface="Calibri" panose="020F0502020204030204" pitchFamily="34" charset="0"/>
              </a:rPr>
              <a:t>03.</a:t>
            </a:r>
          </a:p>
        </p:txBody>
      </p:sp>
      <p:cxnSp>
        <p:nvCxnSpPr>
          <p:cNvPr id="25" name="Straight Connector 24"/>
          <p:cNvCxnSpPr/>
          <p:nvPr/>
        </p:nvCxnSpPr>
        <p:spPr>
          <a:xfrm>
            <a:off x="3375538" y="1901632"/>
            <a:ext cx="2115352" cy="0"/>
          </a:xfrm>
          <a:prstGeom prst="line">
            <a:avLst/>
          </a:prstGeom>
          <a:ln>
            <a:solidFill>
              <a:srgbClr val="A6A6A6"/>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749613" y="1888805"/>
            <a:ext cx="2115352" cy="0"/>
          </a:xfrm>
          <a:prstGeom prst="line">
            <a:avLst/>
          </a:prstGeom>
          <a:ln>
            <a:solidFill>
              <a:srgbClr val="A6A6A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34498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Line Callout 1 3"/>
          <p:cNvSpPr/>
          <p:nvPr/>
        </p:nvSpPr>
        <p:spPr>
          <a:xfrm rot="5400000">
            <a:off x="5542261" y="2280705"/>
            <a:ext cx="406751" cy="1128081"/>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49" name="Line Callout 1 3"/>
          <p:cNvSpPr/>
          <p:nvPr/>
        </p:nvSpPr>
        <p:spPr>
          <a:xfrm>
            <a:off x="6271126" y="4104126"/>
            <a:ext cx="411420" cy="387037"/>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50" name="Line Callout 1 3"/>
          <p:cNvSpPr/>
          <p:nvPr/>
        </p:nvSpPr>
        <p:spPr>
          <a:xfrm>
            <a:off x="5181597" y="2996293"/>
            <a:ext cx="1128081" cy="149487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grpSp>
        <p:nvGrpSpPr>
          <p:cNvPr id="351" name="Group 150"/>
          <p:cNvGrpSpPr/>
          <p:nvPr/>
        </p:nvGrpSpPr>
        <p:grpSpPr>
          <a:xfrm>
            <a:off x="5280229" y="850454"/>
            <a:ext cx="3479176" cy="236087"/>
            <a:chOff x="2255520" y="807720"/>
            <a:chExt cx="4267200" cy="289560"/>
          </a:xfrm>
          <a:solidFill>
            <a:srgbClr val="666666"/>
          </a:solidFill>
        </p:grpSpPr>
        <p:sp>
          <p:nvSpPr>
            <p:cNvPr id="352" name="Oval 151"/>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53" name="Oval 152"/>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54" name="Oval 153"/>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55" name="Oval 154"/>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56" name="Oval 155"/>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57" name="Oval 156"/>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58" name="Oval 157"/>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59" name="Oval 158"/>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60" name="Oval 159"/>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61" name="Oval 160"/>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grpSp>
      <p:grpSp>
        <p:nvGrpSpPr>
          <p:cNvPr id="362" name="Group 172"/>
          <p:cNvGrpSpPr/>
          <p:nvPr/>
        </p:nvGrpSpPr>
        <p:grpSpPr>
          <a:xfrm>
            <a:off x="5280229" y="1219495"/>
            <a:ext cx="3479176" cy="236087"/>
            <a:chOff x="2255520" y="807720"/>
            <a:chExt cx="4267200" cy="289560"/>
          </a:xfrm>
          <a:solidFill>
            <a:srgbClr val="666666"/>
          </a:solidFill>
        </p:grpSpPr>
        <p:sp>
          <p:nvSpPr>
            <p:cNvPr id="363" name="Oval 173"/>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64" name="Oval 174"/>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65" name="Oval 175"/>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66" name="Oval 176"/>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67" name="Oval 177"/>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68" name="Oval 178"/>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69" name="Oval 179"/>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70" name="Oval 180"/>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71" name="Oval 181"/>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72" name="Oval 182"/>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grpSp>
      <p:grpSp>
        <p:nvGrpSpPr>
          <p:cNvPr id="373" name="Group 194"/>
          <p:cNvGrpSpPr/>
          <p:nvPr/>
        </p:nvGrpSpPr>
        <p:grpSpPr>
          <a:xfrm>
            <a:off x="5280229" y="1588536"/>
            <a:ext cx="3479176" cy="236087"/>
            <a:chOff x="2255520" y="807720"/>
            <a:chExt cx="4267200" cy="289560"/>
          </a:xfrm>
          <a:solidFill>
            <a:srgbClr val="E10E49"/>
          </a:solidFill>
        </p:grpSpPr>
        <p:sp>
          <p:nvSpPr>
            <p:cNvPr id="374" name="Oval 195"/>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75" name="Oval 196"/>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76" name="Oval 197"/>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77" name="Oval 198"/>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78" name="Oval 199"/>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79" name="Oval 200"/>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80" name="Oval 201"/>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81" name="Oval 202"/>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82" name="Oval 203"/>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83" name="Oval 204"/>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grpSp>
      <p:grpSp>
        <p:nvGrpSpPr>
          <p:cNvPr id="384" name="Group 216"/>
          <p:cNvGrpSpPr/>
          <p:nvPr/>
        </p:nvGrpSpPr>
        <p:grpSpPr>
          <a:xfrm>
            <a:off x="5280229" y="1957578"/>
            <a:ext cx="3479176" cy="236087"/>
            <a:chOff x="2255520" y="807720"/>
            <a:chExt cx="4267200" cy="289560"/>
          </a:xfrm>
          <a:solidFill>
            <a:srgbClr val="88BF3D"/>
          </a:solidFill>
        </p:grpSpPr>
        <p:sp>
          <p:nvSpPr>
            <p:cNvPr id="385" name="Oval 217"/>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86" name="Oval 218"/>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87" name="Oval 219"/>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88" name="Oval 220"/>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89" name="Oval 221"/>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90" name="Oval 222"/>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91" name="Oval 223"/>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92" name="Oval 224"/>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93" name="Oval 225"/>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94" name="Oval 226"/>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grpSp>
      <p:grpSp>
        <p:nvGrpSpPr>
          <p:cNvPr id="395" name="Group 238"/>
          <p:cNvGrpSpPr/>
          <p:nvPr/>
        </p:nvGrpSpPr>
        <p:grpSpPr>
          <a:xfrm>
            <a:off x="5280229" y="2326619"/>
            <a:ext cx="3479176" cy="236087"/>
            <a:chOff x="2255520" y="807720"/>
            <a:chExt cx="4267200" cy="289560"/>
          </a:xfrm>
          <a:solidFill>
            <a:srgbClr val="88BF3D"/>
          </a:solidFill>
        </p:grpSpPr>
        <p:sp>
          <p:nvSpPr>
            <p:cNvPr id="396" name="Oval 239"/>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97" name="Oval 240"/>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98" name="Oval 241"/>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399" name="Oval 242"/>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00" name="Oval 243"/>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01" name="Oval 244"/>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02" name="Oval 245"/>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03" name="Oval 246"/>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04" name="Oval 247"/>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05" name="Oval 248"/>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grpSp>
      <p:grpSp>
        <p:nvGrpSpPr>
          <p:cNvPr id="406" name="Group 260"/>
          <p:cNvGrpSpPr/>
          <p:nvPr/>
        </p:nvGrpSpPr>
        <p:grpSpPr>
          <a:xfrm>
            <a:off x="5280229" y="2695660"/>
            <a:ext cx="3479176" cy="236087"/>
            <a:chOff x="2255520" y="807720"/>
            <a:chExt cx="4267200" cy="289560"/>
          </a:xfrm>
          <a:solidFill>
            <a:srgbClr val="88BF3D"/>
          </a:solidFill>
        </p:grpSpPr>
        <p:sp>
          <p:nvSpPr>
            <p:cNvPr id="407" name="Oval 261"/>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08" name="Oval 262"/>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09" name="Oval 263"/>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10" name="Oval 264"/>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11" name="Oval 265"/>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12" name="Oval 266"/>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13" name="Oval 267"/>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14" name="Oval 268"/>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15" name="Oval 269"/>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16" name="Oval 270"/>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grpSp>
      <p:grpSp>
        <p:nvGrpSpPr>
          <p:cNvPr id="417" name="Group 282"/>
          <p:cNvGrpSpPr/>
          <p:nvPr/>
        </p:nvGrpSpPr>
        <p:grpSpPr>
          <a:xfrm>
            <a:off x="5280229" y="3064701"/>
            <a:ext cx="3479176" cy="236087"/>
            <a:chOff x="2255520" y="807720"/>
            <a:chExt cx="4267200" cy="289560"/>
          </a:xfrm>
          <a:solidFill>
            <a:srgbClr val="74C8CF"/>
          </a:solidFill>
        </p:grpSpPr>
        <p:sp>
          <p:nvSpPr>
            <p:cNvPr id="418" name="Oval 283"/>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19" name="Oval 284"/>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20" name="Oval 285"/>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21" name="Oval 286"/>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22" name="Oval 287"/>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23" name="Oval 288"/>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24" name="Oval 289"/>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25" name="Oval 290"/>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26" name="Oval 291"/>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27" name="Oval 292"/>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grpSp>
      <p:grpSp>
        <p:nvGrpSpPr>
          <p:cNvPr id="428" name="Group 304"/>
          <p:cNvGrpSpPr/>
          <p:nvPr/>
        </p:nvGrpSpPr>
        <p:grpSpPr>
          <a:xfrm>
            <a:off x="5280229" y="3433742"/>
            <a:ext cx="3479176" cy="236087"/>
            <a:chOff x="2255520" y="807720"/>
            <a:chExt cx="4267200" cy="289560"/>
          </a:xfrm>
          <a:solidFill>
            <a:srgbClr val="74C8CF"/>
          </a:solidFill>
        </p:grpSpPr>
        <p:sp>
          <p:nvSpPr>
            <p:cNvPr id="429" name="Oval 305"/>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30" name="Oval 306"/>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31" name="Oval 307"/>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32" name="Oval 308"/>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33" name="Oval 309"/>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34" name="Oval 310"/>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35" name="Oval 311"/>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36" name="Oval 312"/>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37" name="Oval 313"/>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38" name="Oval 314"/>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grpSp>
      <p:grpSp>
        <p:nvGrpSpPr>
          <p:cNvPr id="439" name="Group 326"/>
          <p:cNvGrpSpPr/>
          <p:nvPr/>
        </p:nvGrpSpPr>
        <p:grpSpPr>
          <a:xfrm>
            <a:off x="5280229" y="3802783"/>
            <a:ext cx="3479176" cy="236087"/>
            <a:chOff x="2255520" y="807720"/>
            <a:chExt cx="4267200" cy="289560"/>
          </a:xfrm>
          <a:solidFill>
            <a:srgbClr val="74C8CF"/>
          </a:solidFill>
        </p:grpSpPr>
        <p:sp>
          <p:nvSpPr>
            <p:cNvPr id="440" name="Oval 327"/>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41" name="Oval 328"/>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42" name="Oval 329"/>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43" name="Oval 330"/>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44" name="Oval 331"/>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45" name="Oval 332"/>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46" name="Oval 333"/>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47" name="Oval 334"/>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48" name="Oval 335"/>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49" name="Oval 336"/>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grpSp>
      <p:grpSp>
        <p:nvGrpSpPr>
          <p:cNvPr id="450" name="Group 348"/>
          <p:cNvGrpSpPr/>
          <p:nvPr/>
        </p:nvGrpSpPr>
        <p:grpSpPr>
          <a:xfrm>
            <a:off x="5280229" y="4171825"/>
            <a:ext cx="3479176" cy="236087"/>
            <a:chOff x="2255520" y="807720"/>
            <a:chExt cx="4267200" cy="289560"/>
          </a:xfrm>
          <a:solidFill>
            <a:srgbClr val="74C8CF"/>
          </a:solidFill>
        </p:grpSpPr>
        <p:sp>
          <p:nvSpPr>
            <p:cNvPr id="451" name="Oval 349"/>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52" name="Oval 350"/>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53" name="Oval 351"/>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54" name="Oval 352"/>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55" name="Oval 353"/>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56" name="Oval 354"/>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57" name="Oval 355"/>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58" name="Oval 356"/>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59" name="Oval 357"/>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460" name="Oval 358"/>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grpSp>
      <p:pic>
        <p:nvPicPr>
          <p:cNvPr id="461" name="Picture 460"/>
          <p:cNvPicPr>
            <a:picLocks noChangeAspect="1"/>
          </p:cNvPicPr>
          <p:nvPr/>
        </p:nvPicPr>
        <p:blipFill>
          <a:blip r:embed="rId3"/>
          <a:stretch>
            <a:fillRect/>
          </a:stretch>
        </p:blipFill>
        <p:spPr>
          <a:xfrm>
            <a:off x="218801" y="4403720"/>
            <a:ext cx="765412" cy="397239"/>
          </a:xfrm>
          <a:prstGeom prst="rect">
            <a:avLst/>
          </a:prstGeom>
        </p:spPr>
      </p:pic>
      <p:sp>
        <p:nvSpPr>
          <p:cNvPr id="462" name="Content Placeholder 4"/>
          <p:cNvSpPr txBox="1">
            <a:spLocks/>
          </p:cNvSpPr>
          <p:nvPr/>
        </p:nvSpPr>
        <p:spPr>
          <a:xfrm>
            <a:off x="570391" y="908719"/>
            <a:ext cx="4090456" cy="32635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800" b="1" dirty="0" smtClean="0">
                <a:solidFill>
                  <a:schemeClr val="tx1">
                    <a:lumMod val="65000"/>
                    <a:lumOff val="35000"/>
                  </a:schemeClr>
                </a:solidFill>
                <a:latin typeface="Calibri" panose="020F0502020204030204" pitchFamily="34" charset="0"/>
                <a:cs typeface="Proxima Nova Cond Regular"/>
              </a:rPr>
              <a:t>Expand curbside </a:t>
            </a:r>
            <a:r>
              <a:rPr lang="en-US" sz="3800" b="1" dirty="0">
                <a:solidFill>
                  <a:schemeClr val="tx1">
                    <a:lumMod val="65000"/>
                    <a:lumOff val="35000"/>
                  </a:schemeClr>
                </a:solidFill>
                <a:latin typeface="Calibri" panose="020F0502020204030204" pitchFamily="34" charset="0"/>
                <a:cs typeface="Proxima Nova Cond Regular"/>
              </a:rPr>
              <a:t>programs </a:t>
            </a:r>
            <a:r>
              <a:rPr lang="en-US" sz="3800" dirty="0" smtClean="0">
                <a:solidFill>
                  <a:schemeClr val="tx1">
                    <a:lumMod val="65000"/>
                    <a:lumOff val="35000"/>
                  </a:schemeClr>
                </a:solidFill>
                <a:latin typeface="Calibri" panose="020F0502020204030204" pitchFamily="34" charset="0"/>
                <a:cs typeface="Proxima Nova Cond Regular"/>
              </a:rPr>
              <a:t>to all cities larger than 25,000 residents.</a:t>
            </a:r>
          </a:p>
          <a:p>
            <a:pPr marL="457200" lvl="1" indent="0">
              <a:buNone/>
            </a:pPr>
            <a:r>
              <a:rPr lang="en-US" sz="3000" dirty="0" smtClean="0">
                <a:solidFill>
                  <a:srgbClr val="70AAA8"/>
                </a:solidFill>
                <a:latin typeface="Calibri" panose="020F0502020204030204" pitchFamily="34" charset="0"/>
                <a:cs typeface="Proxima Nova Cond Regular"/>
              </a:rPr>
              <a:t>88-163 → 550</a:t>
            </a:r>
            <a:r>
              <a:rPr lang="en-US" sz="3000" dirty="0">
                <a:solidFill>
                  <a:srgbClr val="70AAA8"/>
                </a:solidFill>
                <a:latin typeface="Calibri" panose="020F0502020204030204" pitchFamily="34" charset="0"/>
                <a:cs typeface="Proxima Nova Cond Regular"/>
              </a:rPr>
              <a:t> (</a:t>
            </a:r>
            <a:r>
              <a:rPr lang="en-US" sz="3000" dirty="0" err="1">
                <a:solidFill>
                  <a:srgbClr val="70AAA8"/>
                </a:solidFill>
                <a:latin typeface="Calibri" panose="020F0502020204030204" pitchFamily="34" charset="0"/>
                <a:cs typeface="Proxima Nova Cond Regular"/>
              </a:rPr>
              <a:t>lbs</a:t>
            </a:r>
            <a:r>
              <a:rPr lang="en-US" sz="3000" dirty="0">
                <a:solidFill>
                  <a:srgbClr val="70AAA8"/>
                </a:solidFill>
                <a:latin typeface="Calibri" panose="020F0502020204030204" pitchFamily="34" charset="0"/>
                <a:cs typeface="Proxima Nova Cond Regular"/>
              </a:rPr>
              <a:t>/</a:t>
            </a:r>
            <a:r>
              <a:rPr lang="en-US" sz="3000" dirty="0" err="1">
                <a:solidFill>
                  <a:srgbClr val="70AAA8"/>
                </a:solidFill>
                <a:latin typeface="Calibri" panose="020F0502020204030204" pitchFamily="34" charset="0"/>
                <a:cs typeface="Proxima Nova Cond Regular"/>
              </a:rPr>
              <a:t>hh</a:t>
            </a:r>
            <a:r>
              <a:rPr lang="en-US" sz="3000" dirty="0">
                <a:solidFill>
                  <a:srgbClr val="70AAA8"/>
                </a:solidFill>
                <a:latin typeface="Calibri" panose="020F0502020204030204" pitchFamily="34" charset="0"/>
                <a:cs typeface="Proxima Nova Cond Regular"/>
              </a:rPr>
              <a:t>)</a:t>
            </a:r>
          </a:p>
          <a:p>
            <a:pPr marL="457200" lvl="1" indent="0">
              <a:buNone/>
            </a:pPr>
            <a:r>
              <a:rPr lang="en-US" sz="3000" dirty="0">
                <a:solidFill>
                  <a:srgbClr val="70AAA8"/>
                </a:solidFill>
                <a:latin typeface="Calibri" panose="020F0502020204030204" pitchFamily="34" charset="0"/>
                <a:cs typeface="Proxima Nova Cond Regular"/>
              </a:rPr>
              <a:t>LB Recyclables per </a:t>
            </a:r>
            <a:r>
              <a:rPr lang="en-US" sz="3000" dirty="0" smtClean="0">
                <a:solidFill>
                  <a:srgbClr val="70AAA8"/>
                </a:solidFill>
                <a:latin typeface="Calibri" panose="020F0502020204030204" pitchFamily="34" charset="0"/>
                <a:cs typeface="Proxima Nova Cond Regular"/>
              </a:rPr>
              <a:t>Household Annually</a:t>
            </a:r>
            <a:endParaRPr lang="en-US" sz="3000" dirty="0">
              <a:solidFill>
                <a:srgbClr val="70AAA8"/>
              </a:solidFill>
              <a:latin typeface="Calibri" panose="020F0502020204030204" pitchFamily="34" charset="0"/>
              <a:cs typeface="Proxima Nova Cond Regular"/>
            </a:endParaRPr>
          </a:p>
          <a:p>
            <a:pPr marL="0" indent="0">
              <a:buNone/>
            </a:pPr>
            <a:endParaRPr lang="en-US" sz="4000" dirty="0">
              <a:solidFill>
                <a:schemeClr val="tx1">
                  <a:lumMod val="65000"/>
                  <a:lumOff val="35000"/>
                </a:schemeClr>
              </a:solidFill>
              <a:latin typeface="Calibri" panose="020F0502020204030204" pitchFamily="34" charset="0"/>
              <a:cs typeface="Proxima Nova Cond Regular"/>
            </a:endParaRPr>
          </a:p>
        </p:txBody>
      </p:sp>
      <p:cxnSp>
        <p:nvCxnSpPr>
          <p:cNvPr id="463" name="Straight Connector 462"/>
          <p:cNvCxnSpPr/>
          <p:nvPr/>
        </p:nvCxnSpPr>
        <p:spPr>
          <a:xfrm>
            <a:off x="4804575" y="820908"/>
            <a:ext cx="0" cy="3885715"/>
          </a:xfrm>
          <a:prstGeom prst="line">
            <a:avLst/>
          </a:prstGeom>
          <a:ln w="12700" cmpd="sng">
            <a:solidFill>
              <a:schemeClr val="bg1">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92246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Line Callout 1 3"/>
          <p:cNvSpPr/>
          <p:nvPr/>
        </p:nvSpPr>
        <p:spPr>
          <a:xfrm rot="5400000">
            <a:off x="5542261" y="2280705"/>
            <a:ext cx="406751" cy="1128081"/>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38" name="Line Callout 1 3"/>
          <p:cNvSpPr/>
          <p:nvPr/>
        </p:nvSpPr>
        <p:spPr>
          <a:xfrm>
            <a:off x="6271126" y="4104126"/>
            <a:ext cx="750160" cy="387037"/>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41" name="Line Callout 1 3"/>
          <p:cNvSpPr/>
          <p:nvPr/>
        </p:nvSpPr>
        <p:spPr>
          <a:xfrm>
            <a:off x="5181597" y="3004457"/>
            <a:ext cx="1128081" cy="148670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nvGrpSpPr>
          <p:cNvPr id="242" name="Group 150"/>
          <p:cNvGrpSpPr/>
          <p:nvPr/>
        </p:nvGrpSpPr>
        <p:grpSpPr>
          <a:xfrm>
            <a:off x="5280229" y="850454"/>
            <a:ext cx="3479176" cy="236087"/>
            <a:chOff x="2255520" y="807720"/>
            <a:chExt cx="4267200" cy="289560"/>
          </a:xfrm>
          <a:solidFill>
            <a:srgbClr val="666666"/>
          </a:solidFill>
        </p:grpSpPr>
        <p:sp>
          <p:nvSpPr>
            <p:cNvPr id="342" name="Oval 151"/>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43" name="Oval 152"/>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44" name="Oval 153"/>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45" name="Oval 154"/>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46" name="Oval 155"/>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47" name="Oval 156"/>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48" name="Oval 157"/>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49" name="Oval 158"/>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50" name="Oval 159"/>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51" name="Oval 160"/>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243" name="Group 172"/>
          <p:cNvGrpSpPr/>
          <p:nvPr/>
        </p:nvGrpSpPr>
        <p:grpSpPr>
          <a:xfrm>
            <a:off x="5280229" y="1219495"/>
            <a:ext cx="3479176" cy="236087"/>
            <a:chOff x="2255520" y="807720"/>
            <a:chExt cx="4267200" cy="289560"/>
          </a:xfrm>
          <a:solidFill>
            <a:srgbClr val="666666"/>
          </a:solidFill>
        </p:grpSpPr>
        <p:sp>
          <p:nvSpPr>
            <p:cNvPr id="332" name="Oval 173"/>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33" name="Oval 174"/>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34" name="Oval 175"/>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35" name="Oval 176"/>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36" name="Oval 177"/>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37" name="Oval 178"/>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38" name="Oval 179"/>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39" name="Oval 180"/>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40" name="Oval 181"/>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41" name="Oval 182"/>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244" name="Group 194"/>
          <p:cNvGrpSpPr/>
          <p:nvPr/>
        </p:nvGrpSpPr>
        <p:grpSpPr>
          <a:xfrm>
            <a:off x="5280229" y="1588536"/>
            <a:ext cx="3479176" cy="236087"/>
            <a:chOff x="2255520" y="807720"/>
            <a:chExt cx="4267200" cy="289560"/>
          </a:xfrm>
          <a:solidFill>
            <a:srgbClr val="E10E49"/>
          </a:solidFill>
        </p:grpSpPr>
        <p:sp>
          <p:nvSpPr>
            <p:cNvPr id="322" name="Oval 195"/>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23" name="Oval 196"/>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24" name="Oval 197"/>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25" name="Oval 198"/>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26" name="Oval 199"/>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27" name="Oval 200"/>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28" name="Oval 201"/>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29" name="Oval 202"/>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30" name="Oval 203"/>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31" name="Oval 204"/>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245" name="Group 216"/>
          <p:cNvGrpSpPr/>
          <p:nvPr/>
        </p:nvGrpSpPr>
        <p:grpSpPr>
          <a:xfrm>
            <a:off x="5280229" y="1957578"/>
            <a:ext cx="3479176" cy="236087"/>
            <a:chOff x="2255520" y="807720"/>
            <a:chExt cx="4267200" cy="289560"/>
          </a:xfrm>
          <a:solidFill>
            <a:srgbClr val="88BF3D"/>
          </a:solidFill>
        </p:grpSpPr>
        <p:sp>
          <p:nvSpPr>
            <p:cNvPr id="312" name="Oval 217"/>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13" name="Oval 218"/>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14" name="Oval 219"/>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15" name="Oval 220"/>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16" name="Oval 221"/>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17" name="Oval 222"/>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18" name="Oval 223"/>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19" name="Oval 224"/>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20" name="Oval 225"/>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21" name="Oval 226"/>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246" name="Group 238"/>
          <p:cNvGrpSpPr/>
          <p:nvPr/>
        </p:nvGrpSpPr>
        <p:grpSpPr>
          <a:xfrm>
            <a:off x="5280229" y="2326619"/>
            <a:ext cx="3479176" cy="236087"/>
            <a:chOff x="2255520" y="807720"/>
            <a:chExt cx="4267200" cy="289560"/>
          </a:xfrm>
          <a:solidFill>
            <a:srgbClr val="88BF3D"/>
          </a:solidFill>
        </p:grpSpPr>
        <p:sp>
          <p:nvSpPr>
            <p:cNvPr id="302" name="Oval 239"/>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03" name="Oval 240"/>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04" name="Oval 241"/>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05" name="Oval 242"/>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06" name="Oval 243"/>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07" name="Oval 244"/>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08" name="Oval 245"/>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09" name="Oval 246"/>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10" name="Oval 247"/>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11" name="Oval 248"/>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247" name="Group 260"/>
          <p:cNvGrpSpPr/>
          <p:nvPr/>
        </p:nvGrpSpPr>
        <p:grpSpPr>
          <a:xfrm>
            <a:off x="5280229" y="2695660"/>
            <a:ext cx="3479176" cy="236087"/>
            <a:chOff x="2255520" y="807720"/>
            <a:chExt cx="4267200" cy="289560"/>
          </a:xfrm>
          <a:solidFill>
            <a:srgbClr val="88BF3D"/>
          </a:solidFill>
        </p:grpSpPr>
        <p:sp>
          <p:nvSpPr>
            <p:cNvPr id="292" name="Oval 261"/>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93" name="Oval 262"/>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94" name="Oval 263"/>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95" name="Oval 264"/>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96" name="Oval 265"/>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97" name="Oval 266"/>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98" name="Oval 267"/>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99" name="Oval 268"/>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00" name="Oval 269"/>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01" name="Oval 270"/>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248" name="Group 282"/>
          <p:cNvGrpSpPr/>
          <p:nvPr/>
        </p:nvGrpSpPr>
        <p:grpSpPr>
          <a:xfrm>
            <a:off x="5280229" y="3064701"/>
            <a:ext cx="3479176" cy="236087"/>
            <a:chOff x="2255520" y="807720"/>
            <a:chExt cx="4267200" cy="289560"/>
          </a:xfrm>
          <a:solidFill>
            <a:srgbClr val="74C8CF"/>
          </a:solidFill>
        </p:grpSpPr>
        <p:sp>
          <p:nvSpPr>
            <p:cNvPr id="282" name="Oval 283"/>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83" name="Oval 284"/>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84" name="Oval 285"/>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85" name="Oval 286"/>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86" name="Oval 287"/>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87" name="Oval 288"/>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88" name="Oval 289"/>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89" name="Oval 290"/>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90" name="Oval 291"/>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91" name="Oval 292"/>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249" name="Group 304"/>
          <p:cNvGrpSpPr/>
          <p:nvPr/>
        </p:nvGrpSpPr>
        <p:grpSpPr>
          <a:xfrm>
            <a:off x="5280229" y="3433742"/>
            <a:ext cx="3479176" cy="236087"/>
            <a:chOff x="2255520" y="807720"/>
            <a:chExt cx="4267200" cy="289560"/>
          </a:xfrm>
          <a:solidFill>
            <a:srgbClr val="74C8CF"/>
          </a:solidFill>
        </p:grpSpPr>
        <p:sp>
          <p:nvSpPr>
            <p:cNvPr id="272" name="Oval 305"/>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73" name="Oval 306"/>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74" name="Oval 307"/>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75" name="Oval 308"/>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76" name="Oval 309"/>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77" name="Oval 310"/>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78" name="Oval 311"/>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79" name="Oval 312"/>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80" name="Oval 313"/>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81" name="Oval 314"/>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250" name="Group 326"/>
          <p:cNvGrpSpPr/>
          <p:nvPr/>
        </p:nvGrpSpPr>
        <p:grpSpPr>
          <a:xfrm>
            <a:off x="5280229" y="3802783"/>
            <a:ext cx="3479176" cy="236087"/>
            <a:chOff x="2255520" y="807720"/>
            <a:chExt cx="4267200" cy="289560"/>
          </a:xfrm>
          <a:solidFill>
            <a:srgbClr val="74C8CF"/>
          </a:solidFill>
        </p:grpSpPr>
        <p:sp>
          <p:nvSpPr>
            <p:cNvPr id="262" name="Oval 327"/>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63" name="Oval 328"/>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64" name="Oval 329"/>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65" name="Oval 330"/>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66" name="Oval 331"/>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67" name="Oval 332"/>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68" name="Oval 333"/>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69" name="Oval 334"/>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70" name="Oval 335"/>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71" name="Oval 336"/>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251" name="Group 348"/>
          <p:cNvGrpSpPr/>
          <p:nvPr/>
        </p:nvGrpSpPr>
        <p:grpSpPr>
          <a:xfrm>
            <a:off x="5280229" y="4171825"/>
            <a:ext cx="3479176" cy="236087"/>
            <a:chOff x="2255520" y="807720"/>
            <a:chExt cx="4267200" cy="289560"/>
          </a:xfrm>
          <a:solidFill>
            <a:srgbClr val="74C8CF"/>
          </a:solidFill>
        </p:grpSpPr>
        <p:sp>
          <p:nvSpPr>
            <p:cNvPr id="252" name="Oval 349"/>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53" name="Oval 350"/>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54" name="Oval 351"/>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55" name="Oval 352"/>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56" name="Oval 353"/>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57" name="Oval 354"/>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58" name="Oval 355"/>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59" name="Oval 356"/>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60" name="Oval 357"/>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61" name="Oval 358"/>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pic>
        <p:nvPicPr>
          <p:cNvPr id="352" name="Picture 351"/>
          <p:cNvPicPr>
            <a:picLocks noChangeAspect="1"/>
          </p:cNvPicPr>
          <p:nvPr/>
        </p:nvPicPr>
        <p:blipFill>
          <a:blip r:embed="rId3"/>
          <a:stretch>
            <a:fillRect/>
          </a:stretch>
        </p:blipFill>
        <p:spPr>
          <a:xfrm>
            <a:off x="218801" y="4403720"/>
            <a:ext cx="765412" cy="397239"/>
          </a:xfrm>
          <a:prstGeom prst="rect">
            <a:avLst/>
          </a:prstGeom>
        </p:spPr>
      </p:pic>
      <p:pic>
        <p:nvPicPr>
          <p:cNvPr id="353" name="Picture 352"/>
          <p:cNvPicPr>
            <a:picLocks noChangeAspect="1"/>
          </p:cNvPicPr>
          <p:nvPr/>
        </p:nvPicPr>
        <p:blipFill>
          <a:blip r:embed="rId4"/>
          <a:stretch>
            <a:fillRect/>
          </a:stretch>
        </p:blipFill>
        <p:spPr>
          <a:xfrm>
            <a:off x="1022412" y="3643868"/>
            <a:ext cx="2758100" cy="1534582"/>
          </a:xfrm>
          <a:prstGeom prst="rect">
            <a:avLst/>
          </a:prstGeom>
        </p:spPr>
      </p:pic>
      <p:sp>
        <p:nvSpPr>
          <p:cNvPr id="354" name="TextBox 353"/>
          <p:cNvSpPr txBox="1"/>
          <p:nvPr/>
        </p:nvSpPr>
        <p:spPr>
          <a:xfrm>
            <a:off x="1571678" y="4159253"/>
            <a:ext cx="1703916" cy="923330"/>
          </a:xfrm>
          <a:prstGeom prst="rect">
            <a:avLst/>
          </a:prstGeom>
          <a:noFill/>
        </p:spPr>
        <p:txBody>
          <a:bodyPr wrap="square" rtlCol="0">
            <a:spAutoFit/>
          </a:bodyPr>
          <a:lstStyle/>
          <a:p>
            <a:pPr algn="ctr"/>
            <a:r>
              <a:rPr lang="en-US" sz="5400" dirty="0" smtClean="0">
                <a:solidFill>
                  <a:schemeClr val="bg1"/>
                </a:solidFill>
                <a:latin typeface="Calibri" panose="020F0502020204030204" pitchFamily="34" charset="0"/>
                <a:cs typeface="Proxima Nova Regular"/>
              </a:rPr>
              <a:t>17%</a:t>
            </a:r>
            <a:endParaRPr lang="en-US" sz="5400" dirty="0">
              <a:solidFill>
                <a:schemeClr val="bg1"/>
              </a:solidFill>
              <a:latin typeface="Calibri" panose="020F0502020204030204" pitchFamily="34" charset="0"/>
              <a:cs typeface="Proxima Nova Regular"/>
            </a:endParaRPr>
          </a:p>
        </p:txBody>
      </p:sp>
      <p:sp>
        <p:nvSpPr>
          <p:cNvPr id="355" name="Content Placeholder 4"/>
          <p:cNvSpPr txBox="1">
            <a:spLocks/>
          </p:cNvSpPr>
          <p:nvPr/>
        </p:nvSpPr>
        <p:spPr>
          <a:xfrm>
            <a:off x="570391" y="908719"/>
            <a:ext cx="4090456" cy="32635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800" b="1" dirty="0">
                <a:solidFill>
                  <a:schemeClr val="tx1">
                    <a:lumMod val="65000"/>
                    <a:lumOff val="35000"/>
                  </a:schemeClr>
                </a:solidFill>
                <a:latin typeface="Calibri" panose="020F0502020204030204" pitchFamily="34" charset="0"/>
                <a:cs typeface="Microsoft Sans Serif" panose="020B0604020202020204" pitchFamily="34" charset="0"/>
              </a:rPr>
              <a:t>Expand curbside programs </a:t>
            </a:r>
            <a:r>
              <a:rPr lang="en-US" sz="3800" dirty="0">
                <a:solidFill>
                  <a:schemeClr val="tx1">
                    <a:lumMod val="65000"/>
                    <a:lumOff val="35000"/>
                  </a:schemeClr>
                </a:solidFill>
                <a:latin typeface="Calibri" panose="020F0502020204030204" pitchFamily="34" charset="0"/>
                <a:cs typeface="Microsoft Sans Serif" panose="020B0604020202020204" pitchFamily="34" charset="0"/>
              </a:rPr>
              <a:t>to all cities larger than 25,000 residents.</a:t>
            </a:r>
          </a:p>
        </p:txBody>
      </p:sp>
      <p:cxnSp>
        <p:nvCxnSpPr>
          <p:cNvPr id="356" name="Straight Connector 355"/>
          <p:cNvCxnSpPr/>
          <p:nvPr/>
        </p:nvCxnSpPr>
        <p:spPr>
          <a:xfrm>
            <a:off x="4804575" y="820908"/>
            <a:ext cx="0" cy="3885715"/>
          </a:xfrm>
          <a:prstGeom prst="line">
            <a:avLst/>
          </a:prstGeom>
          <a:ln w="12700" cmpd="sng">
            <a:solidFill>
              <a:schemeClr val="bg1">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75803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Line Callout 1 3"/>
          <p:cNvSpPr/>
          <p:nvPr/>
        </p:nvSpPr>
        <p:spPr>
          <a:xfrm rot="5400000">
            <a:off x="5542261" y="2280705"/>
            <a:ext cx="406751" cy="1128081"/>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pic>
        <p:nvPicPr>
          <p:cNvPr id="462" name="Picture 461"/>
          <p:cNvPicPr>
            <a:picLocks noChangeAspect="1"/>
          </p:cNvPicPr>
          <p:nvPr/>
        </p:nvPicPr>
        <p:blipFill>
          <a:blip r:embed="rId3"/>
          <a:stretch>
            <a:fillRect/>
          </a:stretch>
        </p:blipFill>
        <p:spPr>
          <a:xfrm>
            <a:off x="218801" y="4403720"/>
            <a:ext cx="765412" cy="397239"/>
          </a:xfrm>
          <a:prstGeom prst="rect">
            <a:avLst/>
          </a:prstGeom>
        </p:spPr>
      </p:pic>
      <p:sp>
        <p:nvSpPr>
          <p:cNvPr id="463" name="Content Placeholder 4"/>
          <p:cNvSpPr txBox="1">
            <a:spLocks/>
          </p:cNvSpPr>
          <p:nvPr/>
        </p:nvSpPr>
        <p:spPr>
          <a:xfrm>
            <a:off x="570391" y="908719"/>
            <a:ext cx="4090456" cy="32635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800" b="1" dirty="0" smtClean="0">
                <a:solidFill>
                  <a:schemeClr val="tx1">
                    <a:lumMod val="65000"/>
                    <a:lumOff val="35000"/>
                  </a:schemeClr>
                </a:solidFill>
                <a:latin typeface="Calibri" panose="020F0502020204030204" pitchFamily="34" charset="0"/>
                <a:cs typeface="Proxima Nova Cond Regular"/>
              </a:rPr>
              <a:t>Increase best practice access </a:t>
            </a:r>
            <a:r>
              <a:rPr lang="en-US" sz="3800" dirty="0" smtClean="0">
                <a:solidFill>
                  <a:schemeClr val="tx1">
                    <a:lumMod val="65000"/>
                    <a:lumOff val="35000"/>
                  </a:schemeClr>
                </a:solidFill>
                <a:latin typeface="Calibri" panose="020F0502020204030204" pitchFamily="34" charset="0"/>
                <a:cs typeface="Proxima Nova Cond Regular"/>
              </a:rPr>
              <a:t>to curbside carts for all single-family homes.</a:t>
            </a:r>
            <a:endParaRPr lang="en-US" sz="3800" dirty="0">
              <a:solidFill>
                <a:schemeClr val="tx1">
                  <a:lumMod val="65000"/>
                  <a:lumOff val="35000"/>
                </a:schemeClr>
              </a:solidFill>
              <a:latin typeface="Calibri" panose="020F0502020204030204" pitchFamily="34" charset="0"/>
              <a:cs typeface="Proxima Nova Cond Regular"/>
            </a:endParaRPr>
          </a:p>
        </p:txBody>
      </p:sp>
      <p:sp>
        <p:nvSpPr>
          <p:cNvPr id="578" name="Line Callout 1 3"/>
          <p:cNvSpPr/>
          <p:nvPr/>
        </p:nvSpPr>
        <p:spPr>
          <a:xfrm>
            <a:off x="6271126" y="4104126"/>
            <a:ext cx="750160" cy="387037"/>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579" name="Line Callout 1 3"/>
          <p:cNvSpPr/>
          <p:nvPr/>
        </p:nvSpPr>
        <p:spPr>
          <a:xfrm>
            <a:off x="5181597" y="2989225"/>
            <a:ext cx="1128081" cy="1501938"/>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nvGrpSpPr>
          <p:cNvPr id="580" name="Group 150"/>
          <p:cNvGrpSpPr/>
          <p:nvPr/>
        </p:nvGrpSpPr>
        <p:grpSpPr>
          <a:xfrm>
            <a:off x="5280229" y="850454"/>
            <a:ext cx="3479176" cy="236087"/>
            <a:chOff x="2255520" y="807720"/>
            <a:chExt cx="4267200" cy="289560"/>
          </a:xfrm>
          <a:solidFill>
            <a:srgbClr val="666666"/>
          </a:solidFill>
        </p:grpSpPr>
        <p:sp>
          <p:nvSpPr>
            <p:cNvPr id="581" name="Oval 151"/>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582" name="Oval 152"/>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583" name="Oval 153"/>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584" name="Oval 154"/>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585" name="Oval 155"/>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586" name="Oval 156"/>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587" name="Oval 157"/>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588" name="Oval 158"/>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589" name="Oval 159"/>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590" name="Oval 160"/>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591" name="Group 172"/>
          <p:cNvGrpSpPr/>
          <p:nvPr/>
        </p:nvGrpSpPr>
        <p:grpSpPr>
          <a:xfrm>
            <a:off x="5280229" y="1219495"/>
            <a:ext cx="3479176" cy="236087"/>
            <a:chOff x="2255520" y="807720"/>
            <a:chExt cx="4267200" cy="289560"/>
          </a:xfrm>
          <a:solidFill>
            <a:srgbClr val="666666"/>
          </a:solidFill>
        </p:grpSpPr>
        <p:sp>
          <p:nvSpPr>
            <p:cNvPr id="592" name="Oval 173"/>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593" name="Oval 174"/>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594" name="Oval 175"/>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595" name="Oval 176"/>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596" name="Oval 177"/>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597" name="Oval 178"/>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598" name="Oval 179"/>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599" name="Oval 180"/>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00" name="Oval 181"/>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01" name="Oval 182"/>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602" name="Group 194"/>
          <p:cNvGrpSpPr/>
          <p:nvPr/>
        </p:nvGrpSpPr>
        <p:grpSpPr>
          <a:xfrm>
            <a:off x="5280229" y="1588536"/>
            <a:ext cx="3479176" cy="236087"/>
            <a:chOff x="2255520" y="807720"/>
            <a:chExt cx="4267200" cy="289560"/>
          </a:xfrm>
          <a:solidFill>
            <a:srgbClr val="E10E49"/>
          </a:solidFill>
        </p:grpSpPr>
        <p:sp>
          <p:nvSpPr>
            <p:cNvPr id="603" name="Oval 195"/>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04" name="Oval 196"/>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05" name="Oval 197"/>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06" name="Oval 198"/>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07" name="Oval 199"/>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08" name="Oval 200"/>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09" name="Oval 201"/>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10" name="Oval 202"/>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11" name="Oval 203"/>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12" name="Oval 204"/>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613" name="Group 216"/>
          <p:cNvGrpSpPr/>
          <p:nvPr/>
        </p:nvGrpSpPr>
        <p:grpSpPr>
          <a:xfrm>
            <a:off x="5280229" y="1957578"/>
            <a:ext cx="3479176" cy="236087"/>
            <a:chOff x="2255520" y="807720"/>
            <a:chExt cx="4267200" cy="289560"/>
          </a:xfrm>
          <a:solidFill>
            <a:srgbClr val="88BF3D"/>
          </a:solidFill>
        </p:grpSpPr>
        <p:sp>
          <p:nvSpPr>
            <p:cNvPr id="614" name="Oval 217"/>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15" name="Oval 218"/>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16" name="Oval 219"/>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17" name="Oval 220"/>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18" name="Oval 221"/>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19" name="Oval 222"/>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20" name="Oval 223"/>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21" name="Oval 224"/>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22" name="Oval 225"/>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23" name="Oval 226"/>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624" name="Group 238"/>
          <p:cNvGrpSpPr/>
          <p:nvPr/>
        </p:nvGrpSpPr>
        <p:grpSpPr>
          <a:xfrm>
            <a:off x="5280229" y="2326619"/>
            <a:ext cx="3479176" cy="236087"/>
            <a:chOff x="2255520" y="807720"/>
            <a:chExt cx="4267200" cy="289560"/>
          </a:xfrm>
          <a:solidFill>
            <a:srgbClr val="88BF3D"/>
          </a:solidFill>
        </p:grpSpPr>
        <p:sp>
          <p:nvSpPr>
            <p:cNvPr id="625" name="Oval 239"/>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26" name="Oval 240"/>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27" name="Oval 241"/>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28" name="Oval 242"/>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29" name="Oval 243"/>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30" name="Oval 244"/>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31" name="Oval 245"/>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32" name="Oval 246"/>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33" name="Oval 247"/>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34" name="Oval 248"/>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635" name="Group 260"/>
          <p:cNvGrpSpPr/>
          <p:nvPr/>
        </p:nvGrpSpPr>
        <p:grpSpPr>
          <a:xfrm>
            <a:off x="5280229" y="2695660"/>
            <a:ext cx="3479176" cy="236087"/>
            <a:chOff x="2255520" y="807720"/>
            <a:chExt cx="4267200" cy="289560"/>
          </a:xfrm>
          <a:solidFill>
            <a:srgbClr val="88BF3D"/>
          </a:solidFill>
        </p:grpSpPr>
        <p:sp>
          <p:nvSpPr>
            <p:cNvPr id="636" name="Oval 261"/>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37" name="Oval 262"/>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38" name="Oval 263"/>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39" name="Oval 264"/>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40" name="Oval 265"/>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41" name="Oval 266"/>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42" name="Oval 267"/>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43" name="Oval 268"/>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44" name="Oval 269"/>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45" name="Oval 270"/>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646" name="Group 282"/>
          <p:cNvGrpSpPr/>
          <p:nvPr/>
        </p:nvGrpSpPr>
        <p:grpSpPr>
          <a:xfrm>
            <a:off x="5280229" y="3064701"/>
            <a:ext cx="3479176" cy="236087"/>
            <a:chOff x="2255520" y="807720"/>
            <a:chExt cx="4267200" cy="289560"/>
          </a:xfrm>
          <a:solidFill>
            <a:srgbClr val="74C8CF"/>
          </a:solidFill>
        </p:grpSpPr>
        <p:sp>
          <p:nvSpPr>
            <p:cNvPr id="647" name="Oval 283"/>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48" name="Oval 284"/>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49" name="Oval 285"/>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50" name="Oval 286"/>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51" name="Oval 287"/>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52" name="Oval 288"/>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53" name="Oval 289"/>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54" name="Oval 290"/>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55" name="Oval 291"/>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56" name="Oval 292"/>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657" name="Group 304"/>
          <p:cNvGrpSpPr/>
          <p:nvPr/>
        </p:nvGrpSpPr>
        <p:grpSpPr>
          <a:xfrm>
            <a:off x="5280229" y="3433742"/>
            <a:ext cx="3479176" cy="236087"/>
            <a:chOff x="2255520" y="807720"/>
            <a:chExt cx="4267200" cy="289560"/>
          </a:xfrm>
          <a:solidFill>
            <a:srgbClr val="74C8CF"/>
          </a:solidFill>
        </p:grpSpPr>
        <p:sp>
          <p:nvSpPr>
            <p:cNvPr id="658" name="Oval 305"/>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59" name="Oval 306"/>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60" name="Oval 307"/>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61" name="Oval 308"/>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62" name="Oval 309"/>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63" name="Oval 310"/>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64" name="Oval 311"/>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65" name="Oval 312"/>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66" name="Oval 313"/>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67" name="Oval 314"/>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668" name="Group 326"/>
          <p:cNvGrpSpPr/>
          <p:nvPr/>
        </p:nvGrpSpPr>
        <p:grpSpPr>
          <a:xfrm>
            <a:off x="5280229" y="3802783"/>
            <a:ext cx="3479176" cy="236087"/>
            <a:chOff x="2255520" y="807720"/>
            <a:chExt cx="4267200" cy="289560"/>
          </a:xfrm>
          <a:solidFill>
            <a:srgbClr val="74C8CF"/>
          </a:solidFill>
        </p:grpSpPr>
        <p:sp>
          <p:nvSpPr>
            <p:cNvPr id="669" name="Oval 327"/>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70" name="Oval 328"/>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71" name="Oval 329"/>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72" name="Oval 330"/>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73" name="Oval 331"/>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74" name="Oval 332"/>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75" name="Oval 333"/>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76" name="Oval 334"/>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77" name="Oval 335"/>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78" name="Oval 336"/>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679" name="Group 348"/>
          <p:cNvGrpSpPr/>
          <p:nvPr/>
        </p:nvGrpSpPr>
        <p:grpSpPr>
          <a:xfrm>
            <a:off x="5280229" y="4171825"/>
            <a:ext cx="3479176" cy="236087"/>
            <a:chOff x="2255520" y="807720"/>
            <a:chExt cx="4267200" cy="289560"/>
          </a:xfrm>
          <a:solidFill>
            <a:srgbClr val="74C8CF"/>
          </a:solidFill>
        </p:grpSpPr>
        <p:sp>
          <p:nvSpPr>
            <p:cNvPr id="680" name="Oval 349"/>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81" name="Oval 350"/>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82" name="Oval 351"/>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83" name="Oval 352"/>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84" name="Oval 353"/>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85" name="Oval 354"/>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86" name="Oval 355"/>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87" name="Oval 356"/>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88" name="Oval 357"/>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689" name="Oval 358"/>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cxnSp>
        <p:nvCxnSpPr>
          <p:cNvPr id="690" name="Straight Connector 689"/>
          <p:cNvCxnSpPr/>
          <p:nvPr/>
        </p:nvCxnSpPr>
        <p:spPr>
          <a:xfrm>
            <a:off x="4804575" y="820908"/>
            <a:ext cx="0" cy="3885715"/>
          </a:xfrm>
          <a:prstGeom prst="line">
            <a:avLst/>
          </a:prstGeom>
          <a:ln w="12700" cmpd="sng">
            <a:solidFill>
              <a:schemeClr val="bg1">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63375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Line Callout 1 3"/>
          <p:cNvSpPr/>
          <p:nvPr/>
        </p:nvSpPr>
        <p:spPr>
          <a:xfrm rot="5400000">
            <a:off x="5542261" y="2280705"/>
            <a:ext cx="406751" cy="1128081"/>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32" name="Content Placeholder 4"/>
          <p:cNvSpPr txBox="1">
            <a:spLocks/>
          </p:cNvSpPr>
          <p:nvPr/>
        </p:nvSpPr>
        <p:spPr>
          <a:xfrm>
            <a:off x="570391" y="908719"/>
            <a:ext cx="4090456" cy="32635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800" b="1" dirty="0" smtClean="0">
                <a:solidFill>
                  <a:schemeClr val="tx1">
                    <a:lumMod val="65000"/>
                    <a:lumOff val="35000"/>
                  </a:schemeClr>
                </a:solidFill>
                <a:latin typeface="Calibri" panose="020F0502020204030204" pitchFamily="34" charset="0"/>
                <a:cs typeface="Proxima Nova Cond Regular"/>
              </a:rPr>
              <a:t>Increase best practice access </a:t>
            </a:r>
            <a:r>
              <a:rPr lang="en-US" sz="3800" dirty="0" smtClean="0">
                <a:solidFill>
                  <a:schemeClr val="tx1">
                    <a:lumMod val="65000"/>
                    <a:lumOff val="35000"/>
                  </a:schemeClr>
                </a:solidFill>
                <a:latin typeface="Calibri" panose="020F0502020204030204" pitchFamily="34" charset="0"/>
                <a:cs typeface="Proxima Nova Cond Regular"/>
              </a:rPr>
              <a:t>to curbside carts for all single-family homes.</a:t>
            </a:r>
            <a:endParaRPr lang="en-US" sz="3800" dirty="0">
              <a:solidFill>
                <a:schemeClr val="tx1">
                  <a:lumMod val="65000"/>
                  <a:lumOff val="35000"/>
                </a:schemeClr>
              </a:solidFill>
              <a:latin typeface="Calibri" panose="020F0502020204030204" pitchFamily="34" charset="0"/>
              <a:cs typeface="Proxima Nova Cond Regular"/>
            </a:endParaRPr>
          </a:p>
        </p:txBody>
      </p:sp>
      <p:sp>
        <p:nvSpPr>
          <p:cNvPr id="235" name="Line Callout 1 3"/>
          <p:cNvSpPr/>
          <p:nvPr/>
        </p:nvSpPr>
        <p:spPr>
          <a:xfrm>
            <a:off x="6303796" y="3728018"/>
            <a:ext cx="716661" cy="76314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36" name="Line Callout 1 3"/>
          <p:cNvSpPr/>
          <p:nvPr/>
        </p:nvSpPr>
        <p:spPr>
          <a:xfrm>
            <a:off x="6271126" y="4104126"/>
            <a:ext cx="744410" cy="387037"/>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37" name="Line Callout 1 3"/>
          <p:cNvSpPr/>
          <p:nvPr/>
        </p:nvSpPr>
        <p:spPr>
          <a:xfrm>
            <a:off x="5181597" y="2989935"/>
            <a:ext cx="1128081" cy="1501228"/>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nvGrpSpPr>
          <p:cNvPr id="238" name="Group 150"/>
          <p:cNvGrpSpPr/>
          <p:nvPr/>
        </p:nvGrpSpPr>
        <p:grpSpPr>
          <a:xfrm>
            <a:off x="5280229" y="850454"/>
            <a:ext cx="3479176" cy="236087"/>
            <a:chOff x="2255520" y="807720"/>
            <a:chExt cx="4267200" cy="289560"/>
          </a:xfrm>
          <a:solidFill>
            <a:srgbClr val="666666"/>
          </a:solidFill>
        </p:grpSpPr>
        <p:sp>
          <p:nvSpPr>
            <p:cNvPr id="239" name="Oval 151"/>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40" name="Oval 152"/>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41" name="Oval 153"/>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42" name="Oval 154"/>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43" name="Oval 155"/>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44" name="Oval 156"/>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45" name="Oval 157"/>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46" name="Oval 158"/>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47" name="Oval 159"/>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48" name="Oval 160"/>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249" name="Group 172"/>
          <p:cNvGrpSpPr/>
          <p:nvPr/>
        </p:nvGrpSpPr>
        <p:grpSpPr>
          <a:xfrm>
            <a:off x="5280229" y="1219495"/>
            <a:ext cx="3479176" cy="236087"/>
            <a:chOff x="2255520" y="807720"/>
            <a:chExt cx="4267200" cy="289560"/>
          </a:xfrm>
          <a:solidFill>
            <a:srgbClr val="666666"/>
          </a:solidFill>
        </p:grpSpPr>
        <p:sp>
          <p:nvSpPr>
            <p:cNvPr id="250" name="Oval 173"/>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51" name="Oval 174"/>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52" name="Oval 175"/>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53" name="Oval 176"/>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54" name="Oval 177"/>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55" name="Oval 178"/>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56" name="Oval 179"/>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57" name="Oval 180"/>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58" name="Oval 181"/>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59" name="Oval 182"/>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260" name="Group 194"/>
          <p:cNvGrpSpPr/>
          <p:nvPr/>
        </p:nvGrpSpPr>
        <p:grpSpPr>
          <a:xfrm>
            <a:off x="5280229" y="1588536"/>
            <a:ext cx="3479176" cy="236087"/>
            <a:chOff x="2255520" y="807720"/>
            <a:chExt cx="4267200" cy="289560"/>
          </a:xfrm>
          <a:solidFill>
            <a:srgbClr val="E10E49"/>
          </a:solidFill>
        </p:grpSpPr>
        <p:sp>
          <p:nvSpPr>
            <p:cNvPr id="261" name="Oval 195"/>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62" name="Oval 196"/>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63" name="Oval 197"/>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64" name="Oval 198"/>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65" name="Oval 199"/>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66" name="Oval 200"/>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67" name="Oval 201"/>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68" name="Oval 202"/>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69" name="Oval 203"/>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70" name="Oval 204"/>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271" name="Group 216"/>
          <p:cNvGrpSpPr/>
          <p:nvPr/>
        </p:nvGrpSpPr>
        <p:grpSpPr>
          <a:xfrm>
            <a:off x="5280229" y="1957578"/>
            <a:ext cx="3479176" cy="236087"/>
            <a:chOff x="2255520" y="807720"/>
            <a:chExt cx="4267200" cy="289560"/>
          </a:xfrm>
          <a:solidFill>
            <a:srgbClr val="88BF3D"/>
          </a:solidFill>
        </p:grpSpPr>
        <p:sp>
          <p:nvSpPr>
            <p:cNvPr id="272" name="Oval 217"/>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73" name="Oval 218"/>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74" name="Oval 219"/>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75" name="Oval 220"/>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76" name="Oval 221"/>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77" name="Oval 222"/>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78" name="Oval 223"/>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79" name="Oval 224"/>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80" name="Oval 225"/>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81" name="Oval 226"/>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282" name="Group 238"/>
          <p:cNvGrpSpPr/>
          <p:nvPr/>
        </p:nvGrpSpPr>
        <p:grpSpPr>
          <a:xfrm>
            <a:off x="5280229" y="2326619"/>
            <a:ext cx="3479176" cy="236087"/>
            <a:chOff x="2255520" y="807720"/>
            <a:chExt cx="4267200" cy="289560"/>
          </a:xfrm>
          <a:solidFill>
            <a:srgbClr val="88BF3D"/>
          </a:solidFill>
        </p:grpSpPr>
        <p:sp>
          <p:nvSpPr>
            <p:cNvPr id="283" name="Oval 239"/>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84" name="Oval 240"/>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85" name="Oval 241"/>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86" name="Oval 242"/>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87" name="Oval 243"/>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88" name="Oval 244"/>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89" name="Oval 245"/>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90" name="Oval 246"/>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91" name="Oval 247"/>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92" name="Oval 248"/>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293" name="Group 260"/>
          <p:cNvGrpSpPr/>
          <p:nvPr/>
        </p:nvGrpSpPr>
        <p:grpSpPr>
          <a:xfrm>
            <a:off x="5280229" y="2695660"/>
            <a:ext cx="3479176" cy="236087"/>
            <a:chOff x="2255520" y="807720"/>
            <a:chExt cx="4267200" cy="289560"/>
          </a:xfrm>
          <a:solidFill>
            <a:srgbClr val="88BF3D"/>
          </a:solidFill>
        </p:grpSpPr>
        <p:sp>
          <p:nvSpPr>
            <p:cNvPr id="294" name="Oval 261"/>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95" name="Oval 262"/>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96" name="Oval 263"/>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97" name="Oval 264"/>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98" name="Oval 265"/>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99" name="Oval 266"/>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00" name="Oval 267"/>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01" name="Oval 268"/>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02" name="Oval 269"/>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03" name="Oval 270"/>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304" name="Group 282"/>
          <p:cNvGrpSpPr/>
          <p:nvPr/>
        </p:nvGrpSpPr>
        <p:grpSpPr>
          <a:xfrm>
            <a:off x="5280229" y="3064701"/>
            <a:ext cx="3479176" cy="236087"/>
            <a:chOff x="2255520" y="807720"/>
            <a:chExt cx="4267200" cy="289560"/>
          </a:xfrm>
          <a:solidFill>
            <a:srgbClr val="74C8CF"/>
          </a:solidFill>
        </p:grpSpPr>
        <p:sp>
          <p:nvSpPr>
            <p:cNvPr id="305" name="Oval 283"/>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06" name="Oval 284"/>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07" name="Oval 285"/>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08" name="Oval 286"/>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09" name="Oval 287"/>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10" name="Oval 288"/>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11" name="Oval 289"/>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12" name="Oval 290"/>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13" name="Oval 291"/>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14" name="Oval 292"/>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315" name="Group 304"/>
          <p:cNvGrpSpPr/>
          <p:nvPr/>
        </p:nvGrpSpPr>
        <p:grpSpPr>
          <a:xfrm>
            <a:off x="5280229" y="3433742"/>
            <a:ext cx="3479176" cy="236087"/>
            <a:chOff x="2255520" y="807720"/>
            <a:chExt cx="4267200" cy="289560"/>
          </a:xfrm>
          <a:solidFill>
            <a:srgbClr val="74C8CF"/>
          </a:solidFill>
        </p:grpSpPr>
        <p:sp>
          <p:nvSpPr>
            <p:cNvPr id="316" name="Oval 305"/>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17" name="Oval 306"/>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18" name="Oval 307"/>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19" name="Oval 308"/>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20" name="Oval 309"/>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21" name="Oval 310"/>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22" name="Oval 311"/>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23" name="Oval 312"/>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24" name="Oval 313"/>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25" name="Oval 314"/>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326" name="Group 326"/>
          <p:cNvGrpSpPr/>
          <p:nvPr/>
        </p:nvGrpSpPr>
        <p:grpSpPr>
          <a:xfrm>
            <a:off x="5280229" y="3802783"/>
            <a:ext cx="3479176" cy="236087"/>
            <a:chOff x="2255520" y="807720"/>
            <a:chExt cx="4267200" cy="289560"/>
          </a:xfrm>
          <a:solidFill>
            <a:srgbClr val="74C8CF"/>
          </a:solidFill>
        </p:grpSpPr>
        <p:sp>
          <p:nvSpPr>
            <p:cNvPr id="327" name="Oval 327"/>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28" name="Oval 328"/>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29" name="Oval 329"/>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30" name="Oval 330"/>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31" name="Oval 331"/>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32" name="Oval 332"/>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33" name="Oval 333"/>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34" name="Oval 334"/>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35" name="Oval 335"/>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36" name="Oval 336"/>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337" name="Group 348"/>
          <p:cNvGrpSpPr/>
          <p:nvPr/>
        </p:nvGrpSpPr>
        <p:grpSpPr>
          <a:xfrm>
            <a:off x="5280229" y="4171825"/>
            <a:ext cx="3479176" cy="236087"/>
            <a:chOff x="2255520" y="807720"/>
            <a:chExt cx="4267200" cy="289560"/>
          </a:xfrm>
          <a:solidFill>
            <a:srgbClr val="74C8CF"/>
          </a:solidFill>
        </p:grpSpPr>
        <p:sp>
          <p:nvSpPr>
            <p:cNvPr id="338" name="Oval 349"/>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39" name="Oval 350"/>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40" name="Oval 351"/>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41" name="Oval 352"/>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42" name="Oval 353"/>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43" name="Oval 354"/>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44" name="Oval 355"/>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45" name="Oval 356"/>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46" name="Oval 357"/>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47" name="Oval 358"/>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pic>
        <p:nvPicPr>
          <p:cNvPr id="2" name="Picture 1"/>
          <p:cNvPicPr>
            <a:picLocks noChangeAspect="1"/>
          </p:cNvPicPr>
          <p:nvPr/>
        </p:nvPicPr>
        <p:blipFill>
          <a:blip r:embed="rId3"/>
          <a:stretch>
            <a:fillRect/>
          </a:stretch>
        </p:blipFill>
        <p:spPr>
          <a:xfrm>
            <a:off x="1022412" y="3643868"/>
            <a:ext cx="2758100" cy="1534582"/>
          </a:xfrm>
          <a:prstGeom prst="rect">
            <a:avLst/>
          </a:prstGeom>
        </p:spPr>
      </p:pic>
      <p:pic>
        <p:nvPicPr>
          <p:cNvPr id="349" name="Picture 348"/>
          <p:cNvPicPr>
            <a:picLocks noChangeAspect="1"/>
          </p:cNvPicPr>
          <p:nvPr/>
        </p:nvPicPr>
        <p:blipFill>
          <a:blip r:embed="rId4"/>
          <a:stretch>
            <a:fillRect/>
          </a:stretch>
        </p:blipFill>
        <p:spPr>
          <a:xfrm>
            <a:off x="218801" y="4403720"/>
            <a:ext cx="765412" cy="397239"/>
          </a:xfrm>
          <a:prstGeom prst="rect">
            <a:avLst/>
          </a:prstGeom>
        </p:spPr>
      </p:pic>
      <p:sp>
        <p:nvSpPr>
          <p:cNvPr id="3" name="TextBox 2"/>
          <p:cNvSpPr txBox="1"/>
          <p:nvPr/>
        </p:nvSpPr>
        <p:spPr>
          <a:xfrm>
            <a:off x="1571678" y="4159253"/>
            <a:ext cx="1703916" cy="923330"/>
          </a:xfrm>
          <a:prstGeom prst="rect">
            <a:avLst/>
          </a:prstGeom>
          <a:noFill/>
        </p:spPr>
        <p:txBody>
          <a:bodyPr wrap="square" rtlCol="0">
            <a:spAutoFit/>
          </a:bodyPr>
          <a:lstStyle/>
          <a:p>
            <a:pPr algn="ctr"/>
            <a:r>
              <a:rPr lang="en-US" sz="5400" dirty="0" smtClean="0">
                <a:solidFill>
                  <a:schemeClr val="bg1"/>
                </a:solidFill>
                <a:latin typeface="Calibri" panose="020F0502020204030204" pitchFamily="34" charset="0"/>
                <a:cs typeface="Proxima Nova Regular"/>
              </a:rPr>
              <a:t>19%</a:t>
            </a:r>
            <a:endParaRPr lang="en-US" sz="5400" dirty="0">
              <a:solidFill>
                <a:schemeClr val="bg1"/>
              </a:solidFill>
              <a:latin typeface="Calibri" panose="020F0502020204030204" pitchFamily="34" charset="0"/>
              <a:cs typeface="Proxima Nova Regular"/>
            </a:endParaRPr>
          </a:p>
        </p:txBody>
      </p:sp>
      <p:cxnSp>
        <p:nvCxnSpPr>
          <p:cNvPr id="350" name="Straight Connector 349"/>
          <p:cNvCxnSpPr/>
          <p:nvPr/>
        </p:nvCxnSpPr>
        <p:spPr>
          <a:xfrm>
            <a:off x="4804575" y="820908"/>
            <a:ext cx="0" cy="3885715"/>
          </a:xfrm>
          <a:prstGeom prst="line">
            <a:avLst/>
          </a:prstGeom>
          <a:ln w="12700" cmpd="sng">
            <a:solidFill>
              <a:schemeClr val="bg1">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96040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Line Callout 1 3"/>
          <p:cNvSpPr/>
          <p:nvPr/>
        </p:nvSpPr>
        <p:spPr>
          <a:xfrm rot="5400000">
            <a:off x="5542261" y="2280705"/>
            <a:ext cx="406751" cy="1128081"/>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18" name="Line Callout 1 3"/>
          <p:cNvSpPr/>
          <p:nvPr/>
        </p:nvSpPr>
        <p:spPr>
          <a:xfrm>
            <a:off x="6303796" y="3728018"/>
            <a:ext cx="716661" cy="76314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19" name="Line Callout 1 3"/>
          <p:cNvSpPr/>
          <p:nvPr/>
        </p:nvSpPr>
        <p:spPr>
          <a:xfrm>
            <a:off x="6263983" y="4104126"/>
            <a:ext cx="753356" cy="387037"/>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20" name="Line Callout 1 3"/>
          <p:cNvSpPr/>
          <p:nvPr/>
        </p:nvSpPr>
        <p:spPr>
          <a:xfrm>
            <a:off x="5181597" y="2989935"/>
            <a:ext cx="1128081" cy="1501228"/>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grpSp>
        <p:nvGrpSpPr>
          <p:cNvPr id="121" name="Group 150"/>
          <p:cNvGrpSpPr/>
          <p:nvPr/>
        </p:nvGrpSpPr>
        <p:grpSpPr>
          <a:xfrm>
            <a:off x="5280229" y="850454"/>
            <a:ext cx="3479176" cy="236087"/>
            <a:chOff x="2255520" y="807720"/>
            <a:chExt cx="4267200" cy="289560"/>
          </a:xfrm>
          <a:solidFill>
            <a:srgbClr val="666666"/>
          </a:solidFill>
        </p:grpSpPr>
        <p:sp>
          <p:nvSpPr>
            <p:cNvPr id="122" name="Oval 151"/>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23" name="Oval 152"/>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24" name="Oval 153"/>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25" name="Oval 154"/>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26" name="Oval 155"/>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27" name="Oval 156"/>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28" name="Oval 157"/>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29" name="Oval 158"/>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30" name="Oval 159"/>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31" name="Oval 160"/>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grpSp>
      <p:grpSp>
        <p:nvGrpSpPr>
          <p:cNvPr id="132" name="Group 172"/>
          <p:cNvGrpSpPr/>
          <p:nvPr/>
        </p:nvGrpSpPr>
        <p:grpSpPr>
          <a:xfrm>
            <a:off x="5280229" y="1219495"/>
            <a:ext cx="3479176" cy="236087"/>
            <a:chOff x="2255520" y="807720"/>
            <a:chExt cx="4267200" cy="289560"/>
          </a:xfrm>
          <a:solidFill>
            <a:srgbClr val="666666"/>
          </a:solidFill>
        </p:grpSpPr>
        <p:sp>
          <p:nvSpPr>
            <p:cNvPr id="133" name="Oval 173"/>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34" name="Oval 174"/>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35" name="Oval 175"/>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36" name="Oval 176"/>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37" name="Oval 177"/>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38" name="Oval 178"/>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39" name="Oval 179"/>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40" name="Oval 180"/>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41" name="Oval 181"/>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42" name="Oval 182"/>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grpSp>
      <p:grpSp>
        <p:nvGrpSpPr>
          <p:cNvPr id="143" name="Group 194"/>
          <p:cNvGrpSpPr/>
          <p:nvPr/>
        </p:nvGrpSpPr>
        <p:grpSpPr>
          <a:xfrm>
            <a:off x="5280229" y="1588536"/>
            <a:ext cx="3479176" cy="236087"/>
            <a:chOff x="2255520" y="807720"/>
            <a:chExt cx="4267200" cy="289560"/>
          </a:xfrm>
          <a:solidFill>
            <a:srgbClr val="E10E49"/>
          </a:solidFill>
        </p:grpSpPr>
        <p:sp>
          <p:nvSpPr>
            <p:cNvPr id="144" name="Oval 195"/>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45" name="Oval 196"/>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46" name="Oval 197"/>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47" name="Oval 198"/>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48" name="Oval 199"/>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49" name="Oval 200"/>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50" name="Oval 201"/>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51" name="Oval 202"/>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52" name="Oval 203"/>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53" name="Oval 204"/>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grpSp>
      <p:grpSp>
        <p:nvGrpSpPr>
          <p:cNvPr id="154" name="Group 216"/>
          <p:cNvGrpSpPr/>
          <p:nvPr/>
        </p:nvGrpSpPr>
        <p:grpSpPr>
          <a:xfrm>
            <a:off x="5280229" y="1957578"/>
            <a:ext cx="3479176" cy="236087"/>
            <a:chOff x="2255520" y="807720"/>
            <a:chExt cx="4267200" cy="289560"/>
          </a:xfrm>
          <a:solidFill>
            <a:srgbClr val="88BF3D"/>
          </a:solidFill>
        </p:grpSpPr>
        <p:sp>
          <p:nvSpPr>
            <p:cNvPr id="155" name="Oval 217"/>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56" name="Oval 218"/>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57" name="Oval 219"/>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58" name="Oval 220"/>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59" name="Oval 221"/>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60" name="Oval 222"/>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61" name="Oval 223"/>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62" name="Oval 224"/>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63" name="Oval 225"/>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64" name="Oval 226"/>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grpSp>
      <p:grpSp>
        <p:nvGrpSpPr>
          <p:cNvPr id="165" name="Group 238"/>
          <p:cNvGrpSpPr/>
          <p:nvPr/>
        </p:nvGrpSpPr>
        <p:grpSpPr>
          <a:xfrm>
            <a:off x="5280229" y="2326619"/>
            <a:ext cx="3479176" cy="236087"/>
            <a:chOff x="2255520" y="807720"/>
            <a:chExt cx="4267200" cy="289560"/>
          </a:xfrm>
          <a:solidFill>
            <a:srgbClr val="88BF3D"/>
          </a:solidFill>
        </p:grpSpPr>
        <p:sp>
          <p:nvSpPr>
            <p:cNvPr id="166" name="Oval 239"/>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67" name="Oval 240"/>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68" name="Oval 241"/>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69" name="Oval 242"/>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70" name="Oval 243"/>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71" name="Oval 244"/>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72" name="Oval 245"/>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73" name="Oval 246"/>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74" name="Oval 247"/>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75" name="Oval 248"/>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grpSp>
      <p:grpSp>
        <p:nvGrpSpPr>
          <p:cNvPr id="176" name="Group 260"/>
          <p:cNvGrpSpPr/>
          <p:nvPr/>
        </p:nvGrpSpPr>
        <p:grpSpPr>
          <a:xfrm>
            <a:off x="5280229" y="2695660"/>
            <a:ext cx="3479176" cy="236087"/>
            <a:chOff x="2255520" y="807720"/>
            <a:chExt cx="4267200" cy="289560"/>
          </a:xfrm>
          <a:solidFill>
            <a:srgbClr val="88BF3D"/>
          </a:solidFill>
        </p:grpSpPr>
        <p:sp>
          <p:nvSpPr>
            <p:cNvPr id="177" name="Oval 261"/>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78" name="Oval 262"/>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79" name="Oval 263"/>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80" name="Oval 264"/>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81" name="Oval 265"/>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82" name="Oval 266"/>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83" name="Oval 267"/>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84" name="Oval 268"/>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85" name="Oval 269"/>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86" name="Oval 270"/>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grpSp>
      <p:grpSp>
        <p:nvGrpSpPr>
          <p:cNvPr id="187" name="Group 282"/>
          <p:cNvGrpSpPr/>
          <p:nvPr/>
        </p:nvGrpSpPr>
        <p:grpSpPr>
          <a:xfrm>
            <a:off x="5280229" y="3064701"/>
            <a:ext cx="3479176" cy="236087"/>
            <a:chOff x="2255520" y="807720"/>
            <a:chExt cx="4267200" cy="289560"/>
          </a:xfrm>
          <a:solidFill>
            <a:srgbClr val="74C8CF"/>
          </a:solidFill>
        </p:grpSpPr>
        <p:sp>
          <p:nvSpPr>
            <p:cNvPr id="188" name="Oval 283"/>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89" name="Oval 284"/>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90" name="Oval 285"/>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91" name="Oval 286"/>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92" name="Oval 287"/>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93" name="Oval 288"/>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94" name="Oval 289"/>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95" name="Oval 290"/>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96" name="Oval 291"/>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197" name="Oval 292"/>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grpSp>
      <p:grpSp>
        <p:nvGrpSpPr>
          <p:cNvPr id="198" name="Group 304"/>
          <p:cNvGrpSpPr/>
          <p:nvPr/>
        </p:nvGrpSpPr>
        <p:grpSpPr>
          <a:xfrm>
            <a:off x="5280229" y="3433742"/>
            <a:ext cx="3479176" cy="236087"/>
            <a:chOff x="2255520" y="807720"/>
            <a:chExt cx="4267200" cy="289560"/>
          </a:xfrm>
          <a:solidFill>
            <a:srgbClr val="74C8CF"/>
          </a:solidFill>
        </p:grpSpPr>
        <p:sp>
          <p:nvSpPr>
            <p:cNvPr id="199" name="Oval 305"/>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200" name="Oval 306"/>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201" name="Oval 307"/>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202" name="Oval 308"/>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203" name="Oval 309"/>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204" name="Oval 310"/>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205" name="Oval 311"/>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206" name="Oval 312"/>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207" name="Oval 313"/>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208" name="Oval 314"/>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grpSp>
      <p:grpSp>
        <p:nvGrpSpPr>
          <p:cNvPr id="209" name="Group 326"/>
          <p:cNvGrpSpPr/>
          <p:nvPr/>
        </p:nvGrpSpPr>
        <p:grpSpPr>
          <a:xfrm>
            <a:off x="5280229" y="3802783"/>
            <a:ext cx="3479176" cy="236087"/>
            <a:chOff x="2255520" y="807720"/>
            <a:chExt cx="4267200" cy="289560"/>
          </a:xfrm>
          <a:solidFill>
            <a:srgbClr val="74C8CF"/>
          </a:solidFill>
        </p:grpSpPr>
        <p:sp>
          <p:nvSpPr>
            <p:cNvPr id="210" name="Oval 327"/>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211" name="Oval 328"/>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212" name="Oval 329"/>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213" name="Oval 330"/>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214" name="Oval 331"/>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215" name="Oval 332"/>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216" name="Oval 333"/>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217" name="Oval 334"/>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218" name="Oval 335"/>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219" name="Oval 336"/>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grpSp>
      <p:grpSp>
        <p:nvGrpSpPr>
          <p:cNvPr id="220" name="Group 348"/>
          <p:cNvGrpSpPr/>
          <p:nvPr/>
        </p:nvGrpSpPr>
        <p:grpSpPr>
          <a:xfrm>
            <a:off x="5280229" y="4171825"/>
            <a:ext cx="3479176" cy="236087"/>
            <a:chOff x="2255520" y="807720"/>
            <a:chExt cx="4267200" cy="289560"/>
          </a:xfrm>
          <a:solidFill>
            <a:srgbClr val="74C8CF"/>
          </a:solidFill>
        </p:grpSpPr>
        <p:sp>
          <p:nvSpPr>
            <p:cNvPr id="221" name="Oval 349"/>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222" name="Oval 350"/>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223" name="Oval 351"/>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224" name="Oval 352"/>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225" name="Oval 353"/>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226" name="Oval 354"/>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227" name="Oval 355"/>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228" name="Oval 356"/>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229" name="Oval 357"/>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sp>
          <p:nvSpPr>
            <p:cNvPr id="230" name="Oval 358"/>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65000"/>
                    <a:lumOff val="35000"/>
                  </a:schemeClr>
                </a:solidFill>
                <a:latin typeface="Proxima Nova Cond Regular"/>
                <a:cs typeface="Proxima Nova Cond Regular"/>
              </a:endParaRPr>
            </a:p>
          </p:txBody>
        </p:sp>
      </p:grpSp>
      <p:pic>
        <p:nvPicPr>
          <p:cNvPr id="233" name="Picture 232"/>
          <p:cNvPicPr>
            <a:picLocks noChangeAspect="1"/>
          </p:cNvPicPr>
          <p:nvPr/>
        </p:nvPicPr>
        <p:blipFill>
          <a:blip r:embed="rId3"/>
          <a:stretch>
            <a:fillRect/>
          </a:stretch>
        </p:blipFill>
        <p:spPr>
          <a:xfrm>
            <a:off x="218801" y="4403720"/>
            <a:ext cx="765412" cy="397239"/>
          </a:xfrm>
          <a:prstGeom prst="rect">
            <a:avLst/>
          </a:prstGeom>
        </p:spPr>
      </p:pic>
      <p:sp>
        <p:nvSpPr>
          <p:cNvPr id="349" name="Content Placeholder 4"/>
          <p:cNvSpPr txBox="1">
            <a:spLocks/>
          </p:cNvSpPr>
          <p:nvPr/>
        </p:nvSpPr>
        <p:spPr>
          <a:xfrm>
            <a:off x="570390" y="908719"/>
            <a:ext cx="4246353" cy="32635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chemeClr val="tx1">
                    <a:lumMod val="65000"/>
                    <a:lumOff val="35000"/>
                  </a:schemeClr>
                </a:solidFill>
                <a:latin typeface="Calibri" panose="020F0502020204030204" pitchFamily="34" charset="0"/>
                <a:cs typeface="Proxima Nova Cond Regular"/>
              </a:rPr>
              <a:t>Increase commercial recycling </a:t>
            </a:r>
            <a:r>
              <a:rPr lang="en-US" sz="3600" dirty="0">
                <a:solidFill>
                  <a:schemeClr val="tx1">
                    <a:lumMod val="65000"/>
                    <a:lumOff val="35000"/>
                  </a:schemeClr>
                </a:solidFill>
                <a:latin typeface="Calibri" panose="020F0502020204030204" pitchFamily="34" charset="0"/>
                <a:cs typeface="Proxima Nova Cond Regular"/>
              </a:rPr>
              <a:t>and </a:t>
            </a:r>
            <a:r>
              <a:rPr lang="en-US" sz="3600" dirty="0" smtClean="0">
                <a:solidFill>
                  <a:schemeClr val="tx1">
                    <a:lumMod val="65000"/>
                    <a:lumOff val="35000"/>
                  </a:schemeClr>
                </a:solidFill>
                <a:latin typeface="Calibri" panose="020F0502020204030204" pitchFamily="34" charset="0"/>
                <a:cs typeface="Proxima Nova Cond Regular"/>
              </a:rPr>
              <a:t>improve </a:t>
            </a:r>
            <a:r>
              <a:rPr lang="en-US" sz="3600" dirty="0">
                <a:solidFill>
                  <a:schemeClr val="tx1">
                    <a:lumMod val="65000"/>
                    <a:lumOff val="35000"/>
                  </a:schemeClr>
                </a:solidFill>
                <a:latin typeface="Calibri" panose="020F0502020204030204" pitchFamily="34" charset="0"/>
                <a:cs typeface="Proxima Nova Cond Regular"/>
              </a:rPr>
              <a:t>reporting of commercial recycling activity.</a:t>
            </a:r>
          </a:p>
        </p:txBody>
      </p:sp>
      <p:cxnSp>
        <p:nvCxnSpPr>
          <p:cNvPr id="350" name="Straight Connector 349"/>
          <p:cNvCxnSpPr/>
          <p:nvPr/>
        </p:nvCxnSpPr>
        <p:spPr>
          <a:xfrm>
            <a:off x="4804575" y="820908"/>
            <a:ext cx="0" cy="3885715"/>
          </a:xfrm>
          <a:prstGeom prst="line">
            <a:avLst/>
          </a:prstGeom>
          <a:ln w="12700" cmpd="sng">
            <a:solidFill>
              <a:schemeClr val="bg1">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02891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Line Callout 1 3"/>
          <p:cNvSpPr/>
          <p:nvPr/>
        </p:nvSpPr>
        <p:spPr>
          <a:xfrm rot="5400000">
            <a:off x="5542261" y="2280705"/>
            <a:ext cx="406751" cy="1128081"/>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36" name="Line Callout 1 3"/>
          <p:cNvSpPr/>
          <p:nvPr/>
        </p:nvSpPr>
        <p:spPr>
          <a:xfrm>
            <a:off x="6303796" y="3348327"/>
            <a:ext cx="1083647" cy="114170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37" name="Line Callout 1 3"/>
          <p:cNvSpPr/>
          <p:nvPr/>
        </p:nvSpPr>
        <p:spPr>
          <a:xfrm>
            <a:off x="6303796" y="3728018"/>
            <a:ext cx="716661" cy="76314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38" name="Line Callout 1 3"/>
          <p:cNvSpPr/>
          <p:nvPr/>
        </p:nvSpPr>
        <p:spPr>
          <a:xfrm>
            <a:off x="6271125" y="4104126"/>
            <a:ext cx="749331" cy="387037"/>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39" name="Line Callout 1 3"/>
          <p:cNvSpPr/>
          <p:nvPr/>
        </p:nvSpPr>
        <p:spPr>
          <a:xfrm>
            <a:off x="5181597" y="2989936"/>
            <a:ext cx="1128081" cy="1501227"/>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nvGrpSpPr>
          <p:cNvPr id="240" name="Group 150"/>
          <p:cNvGrpSpPr/>
          <p:nvPr/>
        </p:nvGrpSpPr>
        <p:grpSpPr>
          <a:xfrm>
            <a:off x="5280229" y="850454"/>
            <a:ext cx="3479176" cy="236087"/>
            <a:chOff x="2255520" y="807720"/>
            <a:chExt cx="4267200" cy="289560"/>
          </a:xfrm>
          <a:solidFill>
            <a:srgbClr val="666666"/>
          </a:solidFill>
        </p:grpSpPr>
        <p:sp>
          <p:nvSpPr>
            <p:cNvPr id="241" name="Oval 151"/>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42" name="Oval 152"/>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43" name="Oval 153"/>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44" name="Oval 154"/>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45" name="Oval 155"/>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46" name="Oval 156"/>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47" name="Oval 157"/>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48" name="Oval 158"/>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49" name="Oval 159"/>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50" name="Oval 160"/>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251" name="Group 172"/>
          <p:cNvGrpSpPr/>
          <p:nvPr/>
        </p:nvGrpSpPr>
        <p:grpSpPr>
          <a:xfrm>
            <a:off x="5280229" y="1219495"/>
            <a:ext cx="3479176" cy="236087"/>
            <a:chOff x="2255520" y="807720"/>
            <a:chExt cx="4267200" cy="289560"/>
          </a:xfrm>
          <a:solidFill>
            <a:srgbClr val="666666"/>
          </a:solidFill>
        </p:grpSpPr>
        <p:sp>
          <p:nvSpPr>
            <p:cNvPr id="252" name="Oval 173"/>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53" name="Oval 174"/>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54" name="Oval 175"/>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55" name="Oval 176"/>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56" name="Oval 177"/>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57" name="Oval 178"/>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58" name="Oval 179"/>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59" name="Oval 180"/>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60" name="Oval 181"/>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61" name="Oval 182"/>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262" name="Group 194"/>
          <p:cNvGrpSpPr/>
          <p:nvPr/>
        </p:nvGrpSpPr>
        <p:grpSpPr>
          <a:xfrm>
            <a:off x="5280229" y="1588536"/>
            <a:ext cx="3479176" cy="236087"/>
            <a:chOff x="2255520" y="807720"/>
            <a:chExt cx="4267200" cy="289560"/>
          </a:xfrm>
          <a:solidFill>
            <a:srgbClr val="E10E49"/>
          </a:solidFill>
        </p:grpSpPr>
        <p:sp>
          <p:nvSpPr>
            <p:cNvPr id="263" name="Oval 195"/>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64" name="Oval 196"/>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65" name="Oval 197"/>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66" name="Oval 198"/>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67" name="Oval 199"/>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68" name="Oval 200"/>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69" name="Oval 201"/>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70" name="Oval 202"/>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71" name="Oval 203"/>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72" name="Oval 204"/>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273" name="Group 216"/>
          <p:cNvGrpSpPr/>
          <p:nvPr/>
        </p:nvGrpSpPr>
        <p:grpSpPr>
          <a:xfrm>
            <a:off x="5280229" y="1957578"/>
            <a:ext cx="3479176" cy="236087"/>
            <a:chOff x="2255520" y="807720"/>
            <a:chExt cx="4267200" cy="289560"/>
          </a:xfrm>
          <a:solidFill>
            <a:srgbClr val="88BF3D"/>
          </a:solidFill>
        </p:grpSpPr>
        <p:sp>
          <p:nvSpPr>
            <p:cNvPr id="274" name="Oval 217"/>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75" name="Oval 218"/>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76" name="Oval 219"/>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77" name="Oval 220"/>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78" name="Oval 221"/>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79" name="Oval 222"/>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80" name="Oval 223"/>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81" name="Oval 224"/>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82" name="Oval 225"/>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83" name="Oval 226"/>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284" name="Group 238"/>
          <p:cNvGrpSpPr/>
          <p:nvPr/>
        </p:nvGrpSpPr>
        <p:grpSpPr>
          <a:xfrm>
            <a:off x="5280229" y="2326619"/>
            <a:ext cx="3479176" cy="236087"/>
            <a:chOff x="2255520" y="807720"/>
            <a:chExt cx="4267200" cy="289560"/>
          </a:xfrm>
          <a:solidFill>
            <a:srgbClr val="88BF3D"/>
          </a:solidFill>
        </p:grpSpPr>
        <p:sp>
          <p:nvSpPr>
            <p:cNvPr id="285" name="Oval 239"/>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86" name="Oval 240"/>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87" name="Oval 241"/>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88" name="Oval 242"/>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89" name="Oval 243"/>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90" name="Oval 244"/>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91" name="Oval 245"/>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92" name="Oval 246"/>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93" name="Oval 247"/>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94" name="Oval 248"/>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295" name="Group 260"/>
          <p:cNvGrpSpPr/>
          <p:nvPr/>
        </p:nvGrpSpPr>
        <p:grpSpPr>
          <a:xfrm>
            <a:off x="5280229" y="2695660"/>
            <a:ext cx="3479176" cy="236087"/>
            <a:chOff x="2255520" y="807720"/>
            <a:chExt cx="4267200" cy="289560"/>
          </a:xfrm>
          <a:solidFill>
            <a:srgbClr val="88BF3D"/>
          </a:solidFill>
        </p:grpSpPr>
        <p:sp>
          <p:nvSpPr>
            <p:cNvPr id="296" name="Oval 261"/>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97" name="Oval 262"/>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98" name="Oval 263"/>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99" name="Oval 264"/>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00" name="Oval 265"/>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01" name="Oval 266"/>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02" name="Oval 267"/>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03" name="Oval 268"/>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04" name="Oval 269"/>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05" name="Oval 270"/>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306" name="Group 282"/>
          <p:cNvGrpSpPr/>
          <p:nvPr/>
        </p:nvGrpSpPr>
        <p:grpSpPr>
          <a:xfrm>
            <a:off x="5280229" y="3064701"/>
            <a:ext cx="3479176" cy="236087"/>
            <a:chOff x="2255520" y="807720"/>
            <a:chExt cx="4267200" cy="289560"/>
          </a:xfrm>
          <a:solidFill>
            <a:srgbClr val="74C8CF"/>
          </a:solidFill>
        </p:grpSpPr>
        <p:sp>
          <p:nvSpPr>
            <p:cNvPr id="307" name="Oval 283"/>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08" name="Oval 284"/>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09" name="Oval 285"/>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10" name="Oval 286"/>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11" name="Oval 287"/>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12" name="Oval 288"/>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13" name="Oval 289"/>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14" name="Oval 290"/>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15" name="Oval 291"/>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16" name="Oval 292"/>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317" name="Group 304"/>
          <p:cNvGrpSpPr/>
          <p:nvPr/>
        </p:nvGrpSpPr>
        <p:grpSpPr>
          <a:xfrm>
            <a:off x="5280229" y="3433742"/>
            <a:ext cx="3479176" cy="236087"/>
            <a:chOff x="2255520" y="807720"/>
            <a:chExt cx="4267200" cy="289560"/>
          </a:xfrm>
          <a:solidFill>
            <a:srgbClr val="74C8CF"/>
          </a:solidFill>
        </p:grpSpPr>
        <p:sp>
          <p:nvSpPr>
            <p:cNvPr id="318" name="Oval 305"/>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19" name="Oval 306"/>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20" name="Oval 307"/>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21" name="Oval 308"/>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22" name="Oval 309"/>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23" name="Oval 310"/>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24" name="Oval 311"/>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25" name="Oval 312"/>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26" name="Oval 313"/>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27" name="Oval 314"/>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328" name="Group 326"/>
          <p:cNvGrpSpPr/>
          <p:nvPr/>
        </p:nvGrpSpPr>
        <p:grpSpPr>
          <a:xfrm>
            <a:off x="5280229" y="3802783"/>
            <a:ext cx="3479176" cy="236087"/>
            <a:chOff x="2255520" y="807720"/>
            <a:chExt cx="4267200" cy="289560"/>
          </a:xfrm>
          <a:solidFill>
            <a:srgbClr val="74C8CF"/>
          </a:solidFill>
        </p:grpSpPr>
        <p:sp>
          <p:nvSpPr>
            <p:cNvPr id="329" name="Oval 327"/>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30" name="Oval 328"/>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31" name="Oval 329"/>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32" name="Oval 330"/>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33" name="Oval 331"/>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34" name="Oval 332"/>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35" name="Oval 333"/>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36" name="Oval 334"/>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37" name="Oval 335"/>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38" name="Oval 336"/>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339" name="Group 348"/>
          <p:cNvGrpSpPr/>
          <p:nvPr/>
        </p:nvGrpSpPr>
        <p:grpSpPr>
          <a:xfrm>
            <a:off x="5280229" y="4171825"/>
            <a:ext cx="3479176" cy="236087"/>
            <a:chOff x="2255520" y="807720"/>
            <a:chExt cx="4267200" cy="289560"/>
          </a:xfrm>
          <a:solidFill>
            <a:srgbClr val="74C8CF"/>
          </a:solidFill>
        </p:grpSpPr>
        <p:sp>
          <p:nvSpPr>
            <p:cNvPr id="340" name="Oval 349"/>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41" name="Oval 350"/>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42" name="Oval 351"/>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43" name="Oval 352"/>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44" name="Oval 353"/>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45" name="Oval 354"/>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46" name="Oval 355"/>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47" name="Oval 356"/>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48" name="Oval 357"/>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349" name="Oval 358"/>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pic>
        <p:nvPicPr>
          <p:cNvPr id="351" name="Picture 350"/>
          <p:cNvPicPr>
            <a:picLocks noChangeAspect="1"/>
          </p:cNvPicPr>
          <p:nvPr/>
        </p:nvPicPr>
        <p:blipFill>
          <a:blip r:embed="rId3"/>
          <a:stretch>
            <a:fillRect/>
          </a:stretch>
        </p:blipFill>
        <p:spPr>
          <a:xfrm>
            <a:off x="218801" y="4403720"/>
            <a:ext cx="765412" cy="397239"/>
          </a:xfrm>
          <a:prstGeom prst="rect">
            <a:avLst/>
          </a:prstGeom>
        </p:spPr>
      </p:pic>
      <p:pic>
        <p:nvPicPr>
          <p:cNvPr id="352" name="Picture 351"/>
          <p:cNvPicPr>
            <a:picLocks noChangeAspect="1"/>
          </p:cNvPicPr>
          <p:nvPr/>
        </p:nvPicPr>
        <p:blipFill>
          <a:blip r:embed="rId4"/>
          <a:stretch>
            <a:fillRect/>
          </a:stretch>
        </p:blipFill>
        <p:spPr>
          <a:xfrm>
            <a:off x="1022412" y="3643868"/>
            <a:ext cx="2758100" cy="1534582"/>
          </a:xfrm>
          <a:prstGeom prst="rect">
            <a:avLst/>
          </a:prstGeom>
        </p:spPr>
      </p:pic>
      <p:sp>
        <p:nvSpPr>
          <p:cNvPr id="353" name="TextBox 352"/>
          <p:cNvSpPr txBox="1"/>
          <p:nvPr/>
        </p:nvSpPr>
        <p:spPr>
          <a:xfrm>
            <a:off x="1571678" y="4159253"/>
            <a:ext cx="1703916" cy="923330"/>
          </a:xfrm>
          <a:prstGeom prst="rect">
            <a:avLst/>
          </a:prstGeom>
          <a:noFill/>
        </p:spPr>
        <p:txBody>
          <a:bodyPr wrap="square" rtlCol="0">
            <a:spAutoFit/>
          </a:bodyPr>
          <a:lstStyle/>
          <a:p>
            <a:pPr algn="ctr"/>
            <a:r>
              <a:rPr lang="en-US" sz="5400" dirty="0" smtClean="0">
                <a:solidFill>
                  <a:schemeClr val="bg1"/>
                </a:solidFill>
                <a:latin typeface="Calibri" panose="020F0502020204030204" pitchFamily="34" charset="0"/>
                <a:cs typeface="Proxima Nova Regular"/>
              </a:rPr>
              <a:t>24%</a:t>
            </a:r>
            <a:endParaRPr lang="en-US" sz="5400" dirty="0">
              <a:solidFill>
                <a:schemeClr val="bg1"/>
              </a:solidFill>
              <a:latin typeface="Calibri" panose="020F0502020204030204" pitchFamily="34" charset="0"/>
              <a:cs typeface="Proxima Nova Regular"/>
            </a:endParaRPr>
          </a:p>
        </p:txBody>
      </p:sp>
      <p:sp>
        <p:nvSpPr>
          <p:cNvPr id="354" name="Content Placeholder 4"/>
          <p:cNvSpPr txBox="1">
            <a:spLocks/>
          </p:cNvSpPr>
          <p:nvPr/>
        </p:nvSpPr>
        <p:spPr>
          <a:xfrm>
            <a:off x="570391" y="908719"/>
            <a:ext cx="4244220" cy="32635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chemeClr val="tx1">
                    <a:lumMod val="65000"/>
                    <a:lumOff val="35000"/>
                  </a:schemeClr>
                </a:solidFill>
                <a:latin typeface="Calibri" panose="020F0502020204030204" pitchFamily="34" charset="0"/>
                <a:cs typeface="Proxima Nova Cond Regular"/>
              </a:rPr>
              <a:t>Increase commercial recycling </a:t>
            </a:r>
            <a:r>
              <a:rPr lang="en-US" sz="3600" dirty="0">
                <a:solidFill>
                  <a:schemeClr val="tx1">
                    <a:lumMod val="65000"/>
                    <a:lumOff val="35000"/>
                  </a:schemeClr>
                </a:solidFill>
                <a:latin typeface="Calibri" panose="020F0502020204030204" pitchFamily="34" charset="0"/>
                <a:cs typeface="Proxima Nova Cond Regular"/>
              </a:rPr>
              <a:t>and </a:t>
            </a:r>
            <a:r>
              <a:rPr lang="en-US" sz="3600" dirty="0" smtClean="0">
                <a:solidFill>
                  <a:schemeClr val="tx1">
                    <a:lumMod val="65000"/>
                    <a:lumOff val="35000"/>
                  </a:schemeClr>
                </a:solidFill>
                <a:latin typeface="Calibri" panose="020F0502020204030204" pitchFamily="34" charset="0"/>
                <a:cs typeface="Proxima Nova Cond Regular"/>
              </a:rPr>
              <a:t>improve </a:t>
            </a:r>
            <a:r>
              <a:rPr lang="en-US" sz="3600" dirty="0">
                <a:solidFill>
                  <a:schemeClr val="tx1">
                    <a:lumMod val="65000"/>
                    <a:lumOff val="35000"/>
                  </a:schemeClr>
                </a:solidFill>
                <a:latin typeface="Calibri" panose="020F0502020204030204" pitchFamily="34" charset="0"/>
                <a:cs typeface="Proxima Nova Cond Regular"/>
              </a:rPr>
              <a:t>reporting of commercial recycling activity.</a:t>
            </a:r>
          </a:p>
        </p:txBody>
      </p:sp>
      <p:cxnSp>
        <p:nvCxnSpPr>
          <p:cNvPr id="355" name="Straight Connector 354"/>
          <p:cNvCxnSpPr/>
          <p:nvPr/>
        </p:nvCxnSpPr>
        <p:spPr>
          <a:xfrm>
            <a:off x="4804575" y="820908"/>
            <a:ext cx="0" cy="3885715"/>
          </a:xfrm>
          <a:prstGeom prst="line">
            <a:avLst/>
          </a:prstGeom>
          <a:ln w="12700" cmpd="sng">
            <a:solidFill>
              <a:schemeClr val="bg1">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96786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Line Callout 1 3"/>
          <p:cNvSpPr/>
          <p:nvPr/>
        </p:nvSpPr>
        <p:spPr>
          <a:xfrm rot="5400000">
            <a:off x="5542261" y="2280705"/>
            <a:ext cx="406751" cy="1128081"/>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31" name="Line Callout 1 3"/>
          <p:cNvSpPr/>
          <p:nvPr/>
        </p:nvSpPr>
        <p:spPr>
          <a:xfrm>
            <a:off x="6303796" y="3348327"/>
            <a:ext cx="1083647" cy="114170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18" name="Line Callout 1 3"/>
          <p:cNvSpPr/>
          <p:nvPr/>
        </p:nvSpPr>
        <p:spPr>
          <a:xfrm>
            <a:off x="6303796" y="3728018"/>
            <a:ext cx="716661" cy="76314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19" name="Line Callout 1 3"/>
          <p:cNvSpPr/>
          <p:nvPr/>
        </p:nvSpPr>
        <p:spPr>
          <a:xfrm>
            <a:off x="6271125" y="4104126"/>
            <a:ext cx="749331" cy="387037"/>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20" name="Line Callout 1 3"/>
          <p:cNvSpPr/>
          <p:nvPr/>
        </p:nvSpPr>
        <p:spPr>
          <a:xfrm>
            <a:off x="5181597" y="2989225"/>
            <a:ext cx="1128081" cy="1501938"/>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nvGrpSpPr>
          <p:cNvPr id="121" name="Group 150"/>
          <p:cNvGrpSpPr/>
          <p:nvPr/>
        </p:nvGrpSpPr>
        <p:grpSpPr>
          <a:xfrm>
            <a:off x="5280229" y="850454"/>
            <a:ext cx="3479176" cy="236087"/>
            <a:chOff x="2255520" y="807720"/>
            <a:chExt cx="4267200" cy="289560"/>
          </a:xfrm>
          <a:solidFill>
            <a:srgbClr val="666666"/>
          </a:solidFill>
        </p:grpSpPr>
        <p:sp>
          <p:nvSpPr>
            <p:cNvPr id="122" name="Oval 151"/>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23" name="Oval 152"/>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24" name="Oval 153"/>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25" name="Oval 154"/>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26" name="Oval 155"/>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27" name="Oval 156"/>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28" name="Oval 157"/>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29" name="Oval 158"/>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30" name="Oval 159"/>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31" name="Oval 160"/>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132" name="Group 172"/>
          <p:cNvGrpSpPr/>
          <p:nvPr/>
        </p:nvGrpSpPr>
        <p:grpSpPr>
          <a:xfrm>
            <a:off x="5280229" y="1219495"/>
            <a:ext cx="3479176" cy="236087"/>
            <a:chOff x="2255520" y="807720"/>
            <a:chExt cx="4267200" cy="289560"/>
          </a:xfrm>
          <a:solidFill>
            <a:srgbClr val="666666"/>
          </a:solidFill>
        </p:grpSpPr>
        <p:sp>
          <p:nvSpPr>
            <p:cNvPr id="133" name="Oval 173"/>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34" name="Oval 174"/>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35" name="Oval 175"/>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36" name="Oval 176"/>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37" name="Oval 177"/>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38" name="Oval 178"/>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39" name="Oval 179"/>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40" name="Oval 180"/>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41" name="Oval 181"/>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42" name="Oval 182"/>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143" name="Group 194"/>
          <p:cNvGrpSpPr/>
          <p:nvPr/>
        </p:nvGrpSpPr>
        <p:grpSpPr>
          <a:xfrm>
            <a:off x="5280229" y="1588536"/>
            <a:ext cx="3479176" cy="236087"/>
            <a:chOff x="2255520" y="807720"/>
            <a:chExt cx="4267200" cy="289560"/>
          </a:xfrm>
          <a:solidFill>
            <a:srgbClr val="E10E49"/>
          </a:solidFill>
        </p:grpSpPr>
        <p:sp>
          <p:nvSpPr>
            <p:cNvPr id="144" name="Oval 195"/>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45" name="Oval 196"/>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46" name="Oval 197"/>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47" name="Oval 198"/>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48" name="Oval 199"/>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49" name="Oval 200"/>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50" name="Oval 201"/>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51" name="Oval 202"/>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52" name="Oval 203"/>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53" name="Oval 204"/>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154" name="Group 216"/>
          <p:cNvGrpSpPr/>
          <p:nvPr/>
        </p:nvGrpSpPr>
        <p:grpSpPr>
          <a:xfrm>
            <a:off x="5280229" y="1957578"/>
            <a:ext cx="3479176" cy="236087"/>
            <a:chOff x="2255520" y="807720"/>
            <a:chExt cx="4267200" cy="289560"/>
          </a:xfrm>
          <a:solidFill>
            <a:srgbClr val="88BF3D"/>
          </a:solidFill>
        </p:grpSpPr>
        <p:sp>
          <p:nvSpPr>
            <p:cNvPr id="155" name="Oval 217"/>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56" name="Oval 218"/>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57" name="Oval 219"/>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58" name="Oval 220"/>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59" name="Oval 221"/>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60" name="Oval 222"/>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61" name="Oval 223"/>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62" name="Oval 224"/>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63" name="Oval 225"/>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64" name="Oval 226"/>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165" name="Group 238"/>
          <p:cNvGrpSpPr/>
          <p:nvPr/>
        </p:nvGrpSpPr>
        <p:grpSpPr>
          <a:xfrm>
            <a:off x="5280229" y="2326619"/>
            <a:ext cx="3479176" cy="236087"/>
            <a:chOff x="2255520" y="807720"/>
            <a:chExt cx="4267200" cy="289560"/>
          </a:xfrm>
          <a:solidFill>
            <a:srgbClr val="88BF3D"/>
          </a:solidFill>
        </p:grpSpPr>
        <p:sp>
          <p:nvSpPr>
            <p:cNvPr id="166" name="Oval 239"/>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67" name="Oval 240"/>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68" name="Oval 241"/>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69" name="Oval 242"/>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70" name="Oval 243"/>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71" name="Oval 244"/>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72" name="Oval 245"/>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73" name="Oval 246"/>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74" name="Oval 247"/>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75" name="Oval 248"/>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176" name="Group 260"/>
          <p:cNvGrpSpPr/>
          <p:nvPr/>
        </p:nvGrpSpPr>
        <p:grpSpPr>
          <a:xfrm>
            <a:off x="5280229" y="2695660"/>
            <a:ext cx="3479176" cy="236087"/>
            <a:chOff x="2255520" y="807720"/>
            <a:chExt cx="4267200" cy="289560"/>
          </a:xfrm>
          <a:solidFill>
            <a:srgbClr val="88BF3D"/>
          </a:solidFill>
        </p:grpSpPr>
        <p:sp>
          <p:nvSpPr>
            <p:cNvPr id="177" name="Oval 261"/>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78" name="Oval 262"/>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79" name="Oval 263"/>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80" name="Oval 264"/>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81" name="Oval 265"/>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82" name="Oval 266"/>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83" name="Oval 267"/>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84" name="Oval 268"/>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85" name="Oval 269"/>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86" name="Oval 270"/>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187" name="Group 282"/>
          <p:cNvGrpSpPr/>
          <p:nvPr/>
        </p:nvGrpSpPr>
        <p:grpSpPr>
          <a:xfrm>
            <a:off x="5280229" y="3064701"/>
            <a:ext cx="3479176" cy="236087"/>
            <a:chOff x="2255520" y="807720"/>
            <a:chExt cx="4267200" cy="289560"/>
          </a:xfrm>
          <a:solidFill>
            <a:srgbClr val="74C8CF"/>
          </a:solidFill>
        </p:grpSpPr>
        <p:sp>
          <p:nvSpPr>
            <p:cNvPr id="188" name="Oval 283"/>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89" name="Oval 284"/>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90" name="Oval 285"/>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91" name="Oval 286"/>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92" name="Oval 287"/>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93" name="Oval 288"/>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94" name="Oval 289"/>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95" name="Oval 290"/>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96" name="Oval 291"/>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97" name="Oval 292"/>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198" name="Group 304"/>
          <p:cNvGrpSpPr/>
          <p:nvPr/>
        </p:nvGrpSpPr>
        <p:grpSpPr>
          <a:xfrm>
            <a:off x="5280229" y="3433742"/>
            <a:ext cx="3479176" cy="236087"/>
            <a:chOff x="2255520" y="807720"/>
            <a:chExt cx="4267200" cy="289560"/>
          </a:xfrm>
          <a:solidFill>
            <a:srgbClr val="74C8CF"/>
          </a:solidFill>
        </p:grpSpPr>
        <p:sp>
          <p:nvSpPr>
            <p:cNvPr id="199" name="Oval 305"/>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00" name="Oval 306"/>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01" name="Oval 307"/>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02" name="Oval 308"/>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03" name="Oval 309"/>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04" name="Oval 310"/>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05" name="Oval 311"/>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06" name="Oval 312"/>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07" name="Oval 313"/>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08" name="Oval 314"/>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209" name="Group 326"/>
          <p:cNvGrpSpPr/>
          <p:nvPr/>
        </p:nvGrpSpPr>
        <p:grpSpPr>
          <a:xfrm>
            <a:off x="5280229" y="3802783"/>
            <a:ext cx="3479176" cy="236087"/>
            <a:chOff x="2255520" y="807720"/>
            <a:chExt cx="4267200" cy="289560"/>
          </a:xfrm>
          <a:solidFill>
            <a:srgbClr val="74C8CF"/>
          </a:solidFill>
        </p:grpSpPr>
        <p:sp>
          <p:nvSpPr>
            <p:cNvPr id="210" name="Oval 327"/>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11" name="Oval 328"/>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12" name="Oval 329"/>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13" name="Oval 330"/>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14" name="Oval 331"/>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15" name="Oval 332"/>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16" name="Oval 333"/>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17" name="Oval 334"/>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18" name="Oval 335"/>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19" name="Oval 336"/>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220" name="Group 348"/>
          <p:cNvGrpSpPr/>
          <p:nvPr/>
        </p:nvGrpSpPr>
        <p:grpSpPr>
          <a:xfrm>
            <a:off x="5280229" y="4171825"/>
            <a:ext cx="3479176" cy="236087"/>
            <a:chOff x="2255520" y="807720"/>
            <a:chExt cx="4267200" cy="289560"/>
          </a:xfrm>
          <a:solidFill>
            <a:srgbClr val="74C8CF"/>
          </a:solidFill>
        </p:grpSpPr>
        <p:sp>
          <p:nvSpPr>
            <p:cNvPr id="221" name="Oval 349"/>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22" name="Oval 350"/>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23" name="Oval 351"/>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24" name="Oval 352"/>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25" name="Oval 353"/>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26" name="Oval 354"/>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27" name="Oval 355"/>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28" name="Oval 356"/>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29" name="Oval 357"/>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30" name="Oval 358"/>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pic>
        <p:nvPicPr>
          <p:cNvPr id="233" name="Picture 232"/>
          <p:cNvPicPr>
            <a:picLocks noChangeAspect="1"/>
          </p:cNvPicPr>
          <p:nvPr/>
        </p:nvPicPr>
        <p:blipFill>
          <a:blip r:embed="rId3"/>
          <a:stretch>
            <a:fillRect/>
          </a:stretch>
        </p:blipFill>
        <p:spPr>
          <a:xfrm>
            <a:off x="218801" y="4403720"/>
            <a:ext cx="765412" cy="397239"/>
          </a:xfrm>
          <a:prstGeom prst="rect">
            <a:avLst/>
          </a:prstGeom>
        </p:spPr>
      </p:pic>
      <p:sp>
        <p:nvSpPr>
          <p:cNvPr id="234" name="Content Placeholder 4"/>
          <p:cNvSpPr txBox="1">
            <a:spLocks/>
          </p:cNvSpPr>
          <p:nvPr/>
        </p:nvSpPr>
        <p:spPr>
          <a:xfrm>
            <a:off x="570391" y="908719"/>
            <a:ext cx="3391329" cy="32635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tx1">
                    <a:lumMod val="65000"/>
                    <a:lumOff val="35000"/>
                  </a:schemeClr>
                </a:solidFill>
                <a:latin typeface="Calibri" panose="020F0502020204030204" pitchFamily="34" charset="0"/>
                <a:cs typeface="Proxima Nova Cond Regular"/>
              </a:rPr>
              <a:t>Capture </a:t>
            </a:r>
            <a:r>
              <a:rPr lang="en-US" sz="4400" b="1" dirty="0" smtClean="0">
                <a:solidFill>
                  <a:schemeClr val="tx1">
                    <a:lumMod val="65000"/>
                    <a:lumOff val="35000"/>
                  </a:schemeClr>
                </a:solidFill>
                <a:latin typeface="Calibri" panose="020F0502020204030204" pitchFamily="34" charset="0"/>
                <a:cs typeface="Proxima Nova Cond Regular"/>
              </a:rPr>
              <a:t>1/3 of food </a:t>
            </a:r>
            <a:r>
              <a:rPr lang="en-US" sz="4400" b="1" dirty="0">
                <a:solidFill>
                  <a:schemeClr val="tx1">
                    <a:lumMod val="65000"/>
                    <a:lumOff val="35000"/>
                  </a:schemeClr>
                </a:solidFill>
                <a:latin typeface="Calibri" panose="020F0502020204030204" pitchFamily="34" charset="0"/>
                <a:cs typeface="Proxima Nova Cond Regular"/>
              </a:rPr>
              <a:t>waste </a:t>
            </a:r>
            <a:r>
              <a:rPr lang="en-US" sz="4400" dirty="0" smtClean="0">
                <a:solidFill>
                  <a:schemeClr val="tx1">
                    <a:lumMod val="65000"/>
                    <a:lumOff val="35000"/>
                  </a:schemeClr>
                </a:solidFill>
                <a:latin typeface="Calibri" panose="020F0502020204030204" pitchFamily="34" charset="0"/>
                <a:cs typeface="Proxima Nova Cond Regular"/>
              </a:rPr>
              <a:t>statewide</a:t>
            </a:r>
          </a:p>
          <a:p>
            <a:pPr marL="457200" lvl="1" indent="0" algn="ctr">
              <a:spcBef>
                <a:spcPts val="1200"/>
              </a:spcBef>
              <a:buNone/>
            </a:pPr>
            <a:r>
              <a:rPr lang="en-US" sz="3200" dirty="0" smtClean="0">
                <a:solidFill>
                  <a:srgbClr val="70AAA8"/>
                </a:solidFill>
                <a:latin typeface="Calibri" panose="020F0502020204030204" pitchFamily="34" charset="0"/>
                <a:cs typeface="Proxima Nova Cond Regular"/>
              </a:rPr>
              <a:t>Residential </a:t>
            </a:r>
          </a:p>
          <a:p>
            <a:pPr marL="457200" lvl="1" indent="0" algn="ctr">
              <a:spcBef>
                <a:spcPts val="0"/>
              </a:spcBef>
              <a:buNone/>
            </a:pPr>
            <a:r>
              <a:rPr lang="en-US" sz="3200" dirty="0" smtClean="0">
                <a:solidFill>
                  <a:srgbClr val="70AAA8"/>
                </a:solidFill>
                <a:latin typeface="Calibri" panose="020F0502020204030204" pitchFamily="34" charset="0"/>
                <a:cs typeface="Proxima Nova Cond Regular"/>
              </a:rPr>
              <a:t>+</a:t>
            </a:r>
          </a:p>
          <a:p>
            <a:pPr marL="457200" lvl="1" indent="0" algn="ctr">
              <a:spcBef>
                <a:spcPts val="0"/>
              </a:spcBef>
              <a:buNone/>
            </a:pPr>
            <a:r>
              <a:rPr lang="en-US" sz="3200" dirty="0" smtClean="0">
                <a:solidFill>
                  <a:srgbClr val="70AAA8"/>
                </a:solidFill>
                <a:latin typeface="Calibri" panose="020F0502020204030204" pitchFamily="34" charset="0"/>
                <a:cs typeface="Proxima Nova Cond Regular"/>
              </a:rPr>
              <a:t>Commercial</a:t>
            </a:r>
            <a:endParaRPr lang="en-US" sz="3200" dirty="0">
              <a:solidFill>
                <a:srgbClr val="70AAA8"/>
              </a:solidFill>
              <a:latin typeface="Calibri" panose="020F0502020204030204" pitchFamily="34" charset="0"/>
              <a:cs typeface="Proxima Nova Cond Regular"/>
            </a:endParaRPr>
          </a:p>
        </p:txBody>
      </p:sp>
      <p:cxnSp>
        <p:nvCxnSpPr>
          <p:cNvPr id="235" name="Straight Connector 234"/>
          <p:cNvCxnSpPr/>
          <p:nvPr/>
        </p:nvCxnSpPr>
        <p:spPr>
          <a:xfrm>
            <a:off x="4804575" y="820908"/>
            <a:ext cx="0" cy="3885715"/>
          </a:xfrm>
          <a:prstGeom prst="line">
            <a:avLst/>
          </a:prstGeom>
          <a:ln w="12700" cmpd="sng">
            <a:solidFill>
              <a:schemeClr val="bg1">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2225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Line Callout 1 3"/>
          <p:cNvSpPr/>
          <p:nvPr/>
        </p:nvSpPr>
        <p:spPr>
          <a:xfrm rot="5400000">
            <a:off x="5542261" y="2280705"/>
            <a:ext cx="406751" cy="1128081"/>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17" name="Line Callout 1 3"/>
          <p:cNvSpPr/>
          <p:nvPr/>
        </p:nvSpPr>
        <p:spPr>
          <a:xfrm>
            <a:off x="5181595" y="1876954"/>
            <a:ext cx="1128718" cy="764590"/>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31" name="Line Callout 1 3"/>
          <p:cNvSpPr/>
          <p:nvPr/>
        </p:nvSpPr>
        <p:spPr>
          <a:xfrm>
            <a:off x="6303796" y="3348327"/>
            <a:ext cx="1083647" cy="114170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18" name="Line Callout 1 3"/>
          <p:cNvSpPr/>
          <p:nvPr/>
        </p:nvSpPr>
        <p:spPr>
          <a:xfrm>
            <a:off x="6303796" y="3728018"/>
            <a:ext cx="716661" cy="76314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40" name="Line Callout 1 3"/>
          <p:cNvSpPr/>
          <p:nvPr/>
        </p:nvSpPr>
        <p:spPr>
          <a:xfrm>
            <a:off x="6271125" y="4104126"/>
            <a:ext cx="749331" cy="387037"/>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20" name="Line Callout 1 3"/>
          <p:cNvSpPr/>
          <p:nvPr/>
        </p:nvSpPr>
        <p:spPr>
          <a:xfrm>
            <a:off x="5181597" y="2984669"/>
            <a:ext cx="1128081" cy="150649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nvGrpSpPr>
          <p:cNvPr id="121" name="Group 150"/>
          <p:cNvGrpSpPr/>
          <p:nvPr/>
        </p:nvGrpSpPr>
        <p:grpSpPr>
          <a:xfrm>
            <a:off x="5280229" y="850454"/>
            <a:ext cx="3479176" cy="236087"/>
            <a:chOff x="2255520" y="807720"/>
            <a:chExt cx="4267200" cy="289560"/>
          </a:xfrm>
          <a:solidFill>
            <a:srgbClr val="666666"/>
          </a:solidFill>
        </p:grpSpPr>
        <p:sp>
          <p:nvSpPr>
            <p:cNvPr id="122" name="Oval 151"/>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23" name="Oval 152"/>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24" name="Oval 153"/>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25" name="Oval 154"/>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26" name="Oval 155"/>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27" name="Oval 156"/>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28" name="Oval 157"/>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29" name="Oval 158"/>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30" name="Oval 159"/>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31" name="Oval 160"/>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132" name="Group 172"/>
          <p:cNvGrpSpPr/>
          <p:nvPr/>
        </p:nvGrpSpPr>
        <p:grpSpPr>
          <a:xfrm>
            <a:off x="5280229" y="1219495"/>
            <a:ext cx="3479176" cy="236087"/>
            <a:chOff x="2255520" y="807720"/>
            <a:chExt cx="4267200" cy="289560"/>
          </a:xfrm>
          <a:solidFill>
            <a:srgbClr val="666666"/>
          </a:solidFill>
        </p:grpSpPr>
        <p:sp>
          <p:nvSpPr>
            <p:cNvPr id="133" name="Oval 173"/>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34" name="Oval 174"/>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35" name="Oval 175"/>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36" name="Oval 176"/>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37" name="Oval 177"/>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38" name="Oval 178"/>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39" name="Oval 179"/>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40" name="Oval 180"/>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41" name="Oval 181"/>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42" name="Oval 182"/>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143" name="Group 194"/>
          <p:cNvGrpSpPr/>
          <p:nvPr/>
        </p:nvGrpSpPr>
        <p:grpSpPr>
          <a:xfrm>
            <a:off x="5280229" y="1588536"/>
            <a:ext cx="3479176" cy="236087"/>
            <a:chOff x="2255520" y="807720"/>
            <a:chExt cx="4267200" cy="289560"/>
          </a:xfrm>
          <a:solidFill>
            <a:srgbClr val="E10E49"/>
          </a:solidFill>
        </p:grpSpPr>
        <p:sp>
          <p:nvSpPr>
            <p:cNvPr id="144" name="Oval 195"/>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45" name="Oval 196"/>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46" name="Oval 197"/>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47" name="Oval 198"/>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48" name="Oval 199"/>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49" name="Oval 200"/>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50" name="Oval 201"/>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51" name="Oval 202"/>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52" name="Oval 203"/>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53" name="Oval 204"/>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154" name="Group 216"/>
          <p:cNvGrpSpPr/>
          <p:nvPr/>
        </p:nvGrpSpPr>
        <p:grpSpPr>
          <a:xfrm>
            <a:off x="5280229" y="1957578"/>
            <a:ext cx="3479176" cy="236087"/>
            <a:chOff x="2255520" y="807720"/>
            <a:chExt cx="4267200" cy="289560"/>
          </a:xfrm>
          <a:solidFill>
            <a:srgbClr val="88BF3D"/>
          </a:solidFill>
        </p:grpSpPr>
        <p:sp>
          <p:nvSpPr>
            <p:cNvPr id="155" name="Oval 217"/>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56" name="Oval 218"/>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57" name="Oval 219"/>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58" name="Oval 220"/>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59" name="Oval 221"/>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60" name="Oval 222"/>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61" name="Oval 223"/>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62" name="Oval 224"/>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63" name="Oval 225"/>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64" name="Oval 226"/>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165" name="Group 238"/>
          <p:cNvGrpSpPr/>
          <p:nvPr/>
        </p:nvGrpSpPr>
        <p:grpSpPr>
          <a:xfrm>
            <a:off x="5280229" y="2326619"/>
            <a:ext cx="3479176" cy="236087"/>
            <a:chOff x="2255520" y="807720"/>
            <a:chExt cx="4267200" cy="289560"/>
          </a:xfrm>
          <a:solidFill>
            <a:srgbClr val="88BF3D"/>
          </a:solidFill>
        </p:grpSpPr>
        <p:sp>
          <p:nvSpPr>
            <p:cNvPr id="166" name="Oval 239"/>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67" name="Oval 240"/>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68" name="Oval 241"/>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69" name="Oval 242"/>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70" name="Oval 243"/>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71" name="Oval 244"/>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72" name="Oval 245"/>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73" name="Oval 246"/>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74" name="Oval 247"/>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75" name="Oval 248"/>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176" name="Group 260"/>
          <p:cNvGrpSpPr/>
          <p:nvPr/>
        </p:nvGrpSpPr>
        <p:grpSpPr>
          <a:xfrm>
            <a:off x="5280229" y="2695660"/>
            <a:ext cx="3479176" cy="236087"/>
            <a:chOff x="2255520" y="807720"/>
            <a:chExt cx="4267200" cy="289560"/>
          </a:xfrm>
          <a:solidFill>
            <a:srgbClr val="88BF3D"/>
          </a:solidFill>
        </p:grpSpPr>
        <p:sp>
          <p:nvSpPr>
            <p:cNvPr id="177" name="Oval 261"/>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78" name="Oval 262"/>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79" name="Oval 263"/>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80" name="Oval 264"/>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81" name="Oval 265"/>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82" name="Oval 266"/>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83" name="Oval 267"/>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84" name="Oval 268"/>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85" name="Oval 269"/>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86" name="Oval 270"/>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187" name="Group 282"/>
          <p:cNvGrpSpPr/>
          <p:nvPr/>
        </p:nvGrpSpPr>
        <p:grpSpPr>
          <a:xfrm>
            <a:off x="5280229" y="3064701"/>
            <a:ext cx="3479176" cy="236087"/>
            <a:chOff x="2255520" y="807720"/>
            <a:chExt cx="4267200" cy="289560"/>
          </a:xfrm>
          <a:solidFill>
            <a:srgbClr val="74C8CF"/>
          </a:solidFill>
        </p:grpSpPr>
        <p:sp>
          <p:nvSpPr>
            <p:cNvPr id="188" name="Oval 283"/>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89" name="Oval 284"/>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90" name="Oval 285"/>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91" name="Oval 286"/>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92" name="Oval 287"/>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93" name="Oval 288"/>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94" name="Oval 289"/>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95" name="Oval 290"/>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96" name="Oval 291"/>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197" name="Oval 292"/>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198" name="Group 304"/>
          <p:cNvGrpSpPr/>
          <p:nvPr/>
        </p:nvGrpSpPr>
        <p:grpSpPr>
          <a:xfrm>
            <a:off x="5280229" y="3433742"/>
            <a:ext cx="3479176" cy="236087"/>
            <a:chOff x="2255520" y="807720"/>
            <a:chExt cx="4267200" cy="289560"/>
          </a:xfrm>
          <a:solidFill>
            <a:srgbClr val="74C8CF"/>
          </a:solidFill>
        </p:grpSpPr>
        <p:sp>
          <p:nvSpPr>
            <p:cNvPr id="199" name="Oval 305"/>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00" name="Oval 306"/>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01" name="Oval 307"/>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02" name="Oval 308"/>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03" name="Oval 309"/>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04" name="Oval 310"/>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05" name="Oval 311"/>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06" name="Oval 312"/>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07" name="Oval 313"/>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08" name="Oval 314"/>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209" name="Group 326"/>
          <p:cNvGrpSpPr/>
          <p:nvPr/>
        </p:nvGrpSpPr>
        <p:grpSpPr>
          <a:xfrm>
            <a:off x="5280229" y="3802783"/>
            <a:ext cx="3479176" cy="236087"/>
            <a:chOff x="2255520" y="807720"/>
            <a:chExt cx="4267200" cy="289560"/>
          </a:xfrm>
          <a:solidFill>
            <a:srgbClr val="74C8CF"/>
          </a:solidFill>
        </p:grpSpPr>
        <p:sp>
          <p:nvSpPr>
            <p:cNvPr id="210" name="Oval 327"/>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11" name="Oval 328"/>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12" name="Oval 329"/>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13" name="Oval 330"/>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14" name="Oval 331"/>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15" name="Oval 332"/>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16" name="Oval 333"/>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17" name="Oval 334"/>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18" name="Oval 335"/>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19" name="Oval 336"/>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grpSp>
        <p:nvGrpSpPr>
          <p:cNvPr id="220" name="Group 348"/>
          <p:cNvGrpSpPr/>
          <p:nvPr/>
        </p:nvGrpSpPr>
        <p:grpSpPr>
          <a:xfrm>
            <a:off x="5280229" y="4171825"/>
            <a:ext cx="3479176" cy="236087"/>
            <a:chOff x="2255520" y="807720"/>
            <a:chExt cx="4267200" cy="289560"/>
          </a:xfrm>
          <a:solidFill>
            <a:srgbClr val="74C8CF"/>
          </a:solidFill>
        </p:grpSpPr>
        <p:sp>
          <p:nvSpPr>
            <p:cNvPr id="221" name="Oval 349"/>
            <p:cNvSpPr/>
            <p:nvPr/>
          </p:nvSpPr>
          <p:spPr>
            <a:xfrm>
              <a:off x="22555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22" name="Oval 350"/>
            <p:cNvSpPr/>
            <p:nvPr/>
          </p:nvSpPr>
          <p:spPr>
            <a:xfrm>
              <a:off x="26974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23" name="Oval 351"/>
            <p:cNvSpPr/>
            <p:nvPr/>
          </p:nvSpPr>
          <p:spPr>
            <a:xfrm>
              <a:off x="31394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24" name="Oval 352"/>
            <p:cNvSpPr/>
            <p:nvPr/>
          </p:nvSpPr>
          <p:spPr>
            <a:xfrm>
              <a:off x="35814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25" name="Oval 353"/>
            <p:cNvSpPr/>
            <p:nvPr/>
          </p:nvSpPr>
          <p:spPr>
            <a:xfrm>
              <a:off x="40233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26" name="Oval 354"/>
            <p:cNvSpPr/>
            <p:nvPr/>
          </p:nvSpPr>
          <p:spPr>
            <a:xfrm>
              <a:off x="446532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27" name="Oval 355"/>
            <p:cNvSpPr/>
            <p:nvPr/>
          </p:nvSpPr>
          <p:spPr>
            <a:xfrm>
              <a:off x="490728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28" name="Oval 356"/>
            <p:cNvSpPr/>
            <p:nvPr/>
          </p:nvSpPr>
          <p:spPr>
            <a:xfrm>
              <a:off x="534924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29" name="Oval 357"/>
            <p:cNvSpPr/>
            <p:nvPr/>
          </p:nvSpPr>
          <p:spPr>
            <a:xfrm>
              <a:off x="579120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sp>
          <p:nvSpPr>
            <p:cNvPr id="230" name="Oval 358"/>
            <p:cNvSpPr/>
            <p:nvPr/>
          </p:nvSpPr>
          <p:spPr>
            <a:xfrm>
              <a:off x="6233160" y="807720"/>
              <a:ext cx="289560" cy="289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Calibri" panose="020F0502020204030204" pitchFamily="34" charset="0"/>
                <a:cs typeface="Proxima Nova Cond Regular"/>
              </a:endParaRPr>
            </a:p>
          </p:txBody>
        </p:sp>
      </p:grpSp>
      <p:pic>
        <p:nvPicPr>
          <p:cNvPr id="234" name="Picture 233"/>
          <p:cNvPicPr>
            <a:picLocks noChangeAspect="1"/>
          </p:cNvPicPr>
          <p:nvPr/>
        </p:nvPicPr>
        <p:blipFill>
          <a:blip r:embed="rId3"/>
          <a:stretch>
            <a:fillRect/>
          </a:stretch>
        </p:blipFill>
        <p:spPr>
          <a:xfrm>
            <a:off x="218801" y="4403720"/>
            <a:ext cx="765412" cy="397239"/>
          </a:xfrm>
          <a:prstGeom prst="rect">
            <a:avLst/>
          </a:prstGeom>
        </p:spPr>
      </p:pic>
      <p:pic>
        <p:nvPicPr>
          <p:cNvPr id="235" name="Picture 234"/>
          <p:cNvPicPr>
            <a:picLocks noChangeAspect="1"/>
          </p:cNvPicPr>
          <p:nvPr/>
        </p:nvPicPr>
        <p:blipFill>
          <a:blip r:embed="rId4"/>
          <a:stretch>
            <a:fillRect/>
          </a:stretch>
        </p:blipFill>
        <p:spPr>
          <a:xfrm>
            <a:off x="1022412" y="3643868"/>
            <a:ext cx="2758100" cy="1534582"/>
          </a:xfrm>
          <a:prstGeom prst="rect">
            <a:avLst/>
          </a:prstGeom>
        </p:spPr>
      </p:pic>
      <p:sp>
        <p:nvSpPr>
          <p:cNvPr id="236" name="TextBox 235"/>
          <p:cNvSpPr txBox="1"/>
          <p:nvPr/>
        </p:nvSpPr>
        <p:spPr>
          <a:xfrm>
            <a:off x="1571678" y="4159253"/>
            <a:ext cx="1703916" cy="923330"/>
          </a:xfrm>
          <a:prstGeom prst="rect">
            <a:avLst/>
          </a:prstGeom>
          <a:noFill/>
        </p:spPr>
        <p:txBody>
          <a:bodyPr wrap="square" rtlCol="0">
            <a:spAutoFit/>
          </a:bodyPr>
          <a:lstStyle/>
          <a:p>
            <a:pPr algn="ctr"/>
            <a:r>
              <a:rPr lang="en-US" sz="5400" dirty="0" smtClean="0">
                <a:solidFill>
                  <a:schemeClr val="bg1"/>
                </a:solidFill>
                <a:latin typeface="Calibri" panose="020F0502020204030204" pitchFamily="34" charset="0"/>
                <a:cs typeface="Proxima Nova Regular"/>
              </a:rPr>
              <a:t>30%</a:t>
            </a:r>
            <a:endParaRPr lang="en-US" sz="5400" dirty="0">
              <a:solidFill>
                <a:schemeClr val="bg1"/>
              </a:solidFill>
              <a:latin typeface="Calibri" panose="020F0502020204030204" pitchFamily="34" charset="0"/>
              <a:cs typeface="Proxima Nova Regular"/>
            </a:endParaRPr>
          </a:p>
        </p:txBody>
      </p:sp>
      <p:sp>
        <p:nvSpPr>
          <p:cNvPr id="237" name="Content Placeholder 4"/>
          <p:cNvSpPr txBox="1">
            <a:spLocks/>
          </p:cNvSpPr>
          <p:nvPr/>
        </p:nvSpPr>
        <p:spPr>
          <a:xfrm>
            <a:off x="570391" y="908719"/>
            <a:ext cx="3391329" cy="32635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tx1">
                    <a:lumMod val="65000"/>
                    <a:lumOff val="35000"/>
                  </a:schemeClr>
                </a:solidFill>
                <a:latin typeface="Calibri" panose="020F0502020204030204" pitchFamily="34" charset="0"/>
                <a:cs typeface="Proxima Nova Cond Regular"/>
              </a:rPr>
              <a:t>Capture 1/3 of food waste </a:t>
            </a:r>
            <a:r>
              <a:rPr lang="en-US" sz="4400" dirty="0">
                <a:solidFill>
                  <a:schemeClr val="tx1">
                    <a:lumMod val="65000"/>
                    <a:lumOff val="35000"/>
                  </a:schemeClr>
                </a:solidFill>
                <a:latin typeface="Calibri" panose="020F0502020204030204" pitchFamily="34" charset="0"/>
                <a:cs typeface="Proxima Nova Cond Regular"/>
              </a:rPr>
              <a:t>statewide</a:t>
            </a:r>
          </a:p>
        </p:txBody>
      </p:sp>
      <p:cxnSp>
        <p:nvCxnSpPr>
          <p:cNvPr id="238" name="Straight Connector 237"/>
          <p:cNvCxnSpPr/>
          <p:nvPr/>
        </p:nvCxnSpPr>
        <p:spPr>
          <a:xfrm>
            <a:off x="4804575" y="820908"/>
            <a:ext cx="0" cy="3885715"/>
          </a:xfrm>
          <a:prstGeom prst="line">
            <a:avLst/>
          </a:prstGeom>
          <a:ln w="12700" cmpd="sng">
            <a:solidFill>
              <a:schemeClr val="bg1">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66618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99434" y="607487"/>
            <a:ext cx="4132484" cy="4079941"/>
          </a:xfrm>
          <a:prstGeom prst="rect">
            <a:avLst/>
          </a:prstGeom>
        </p:spPr>
      </p:pic>
      <p:pic>
        <p:nvPicPr>
          <p:cNvPr id="5" name="Picture 4"/>
          <p:cNvPicPr>
            <a:picLocks noChangeAspect="1"/>
          </p:cNvPicPr>
          <p:nvPr/>
        </p:nvPicPr>
        <p:blipFill>
          <a:blip r:embed="rId4"/>
          <a:stretch>
            <a:fillRect/>
          </a:stretch>
        </p:blipFill>
        <p:spPr>
          <a:xfrm>
            <a:off x="218801" y="4403720"/>
            <a:ext cx="765412" cy="397239"/>
          </a:xfrm>
          <a:prstGeom prst="rect">
            <a:avLst/>
          </a:prstGeom>
        </p:spPr>
      </p:pic>
    </p:spTree>
    <p:extLst>
      <p:ext uri="{BB962C8B-B14F-4D97-AF65-F5344CB8AC3E}">
        <p14:creationId xmlns:p14="http://schemas.microsoft.com/office/powerpoint/2010/main" val="8654566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984827" y="4075742"/>
            <a:ext cx="1223925" cy="300082"/>
          </a:xfrm>
          <a:prstGeom prst="rect">
            <a:avLst/>
          </a:prstGeom>
        </p:spPr>
        <p:txBody>
          <a:bodyPr wrap="none">
            <a:spAutoFit/>
          </a:bodyPr>
          <a:lstStyle/>
          <a:p>
            <a:r>
              <a:rPr lang="en-US" sz="1350" dirty="0">
                <a:solidFill>
                  <a:srgbClr val="666666"/>
                </a:solidFill>
                <a:latin typeface="Calibri" panose="020F0502020204030204" pitchFamily="34" charset="0"/>
                <a:ea typeface="Times New Roman" panose="02020603050405020304" pitchFamily="18" charset="0"/>
                <a:cs typeface="Times New Roman" panose="02020603050405020304" pitchFamily="18" charset="0"/>
              </a:rPr>
              <a:t>@</a:t>
            </a:r>
            <a:r>
              <a:rPr lang="en-US" sz="1350" dirty="0" err="1">
                <a:solidFill>
                  <a:srgbClr val="666666"/>
                </a:solidFill>
                <a:latin typeface="Calibri" panose="020F0502020204030204" pitchFamily="34" charset="0"/>
                <a:ea typeface="Times New Roman" panose="02020603050405020304" pitchFamily="18" charset="0"/>
                <a:cs typeface="Times New Roman" panose="02020603050405020304" pitchFamily="18" charset="0"/>
              </a:rPr>
              <a:t>recycle_com</a:t>
            </a:r>
            <a:endParaRPr lang="en-US" sz="1350" dirty="0">
              <a:solidFill>
                <a:srgbClr val="666666"/>
              </a:solidFill>
            </a:endParaRPr>
          </a:p>
        </p:txBody>
      </p:sp>
      <p:sp>
        <p:nvSpPr>
          <p:cNvPr id="29" name="Freeform 5"/>
          <p:cNvSpPr>
            <a:spLocks/>
          </p:cNvSpPr>
          <p:nvPr/>
        </p:nvSpPr>
        <p:spPr bwMode="auto">
          <a:xfrm>
            <a:off x="2702259" y="4124727"/>
            <a:ext cx="282568" cy="222914"/>
          </a:xfrm>
          <a:custGeom>
            <a:avLst/>
            <a:gdLst>
              <a:gd name="T0" fmla="*/ 16 w 34"/>
              <a:gd name="T1" fmla="*/ 9 h 26"/>
              <a:gd name="T2" fmla="*/ 6 w 34"/>
              <a:gd name="T3" fmla="*/ 3 h 26"/>
              <a:gd name="T4" fmla="*/ 5 w 34"/>
              <a:gd name="T5" fmla="*/ 4 h 26"/>
              <a:gd name="T6" fmla="*/ 8 w 34"/>
              <a:gd name="T7" fmla="*/ 7 h 26"/>
              <a:gd name="T8" fmla="*/ 6 w 34"/>
              <a:gd name="T9" fmla="*/ 7 h 26"/>
              <a:gd name="T10" fmla="*/ 6 w 34"/>
              <a:gd name="T11" fmla="*/ 8 h 26"/>
              <a:gd name="T12" fmla="*/ 10 w 34"/>
              <a:gd name="T13" fmla="*/ 11 h 26"/>
              <a:gd name="T14" fmla="*/ 8 w 34"/>
              <a:gd name="T15" fmla="*/ 11 h 26"/>
              <a:gd name="T16" fmla="*/ 8 w 34"/>
              <a:gd name="T17" fmla="*/ 12 h 26"/>
              <a:gd name="T18" fmla="*/ 11 w 34"/>
              <a:gd name="T19" fmla="*/ 14 h 26"/>
              <a:gd name="T20" fmla="*/ 13 w 34"/>
              <a:gd name="T21" fmla="*/ 17 h 26"/>
              <a:gd name="T22" fmla="*/ 0 w 34"/>
              <a:gd name="T23" fmla="*/ 17 h 26"/>
              <a:gd name="T24" fmla="*/ 23 w 34"/>
              <a:gd name="T25" fmla="*/ 21 h 26"/>
              <a:gd name="T26" fmla="*/ 30 w 34"/>
              <a:gd name="T27" fmla="*/ 13 h 26"/>
              <a:gd name="T28" fmla="*/ 34 w 34"/>
              <a:gd name="T29" fmla="*/ 11 h 26"/>
              <a:gd name="T30" fmla="*/ 31 w 34"/>
              <a:gd name="T31" fmla="*/ 11 h 26"/>
              <a:gd name="T32" fmla="*/ 31 w 34"/>
              <a:gd name="T33" fmla="*/ 11 h 26"/>
              <a:gd name="T34" fmla="*/ 34 w 34"/>
              <a:gd name="T35" fmla="*/ 9 h 26"/>
              <a:gd name="T36" fmla="*/ 30 w 34"/>
              <a:gd name="T37" fmla="*/ 9 h 26"/>
              <a:gd name="T38" fmla="*/ 30 w 34"/>
              <a:gd name="T39" fmla="*/ 8 h 26"/>
              <a:gd name="T40" fmla="*/ 23 w 34"/>
              <a:gd name="T41" fmla="*/ 2 h 26"/>
              <a:gd name="T42" fmla="*/ 23 w 34"/>
              <a:gd name="T43" fmla="*/ 1 h 26"/>
              <a:gd name="T44" fmla="*/ 23 w 34"/>
              <a:gd name="T45" fmla="*/ 1 h 26"/>
              <a:gd name="T46" fmla="*/ 22 w 34"/>
              <a:gd name="T47" fmla="*/ 1 h 26"/>
              <a:gd name="T48" fmla="*/ 20 w 34"/>
              <a:gd name="T49" fmla="*/ 1 h 26"/>
              <a:gd name="T50" fmla="*/ 16 w 34"/>
              <a:gd name="T51"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 h="26">
                <a:moveTo>
                  <a:pt x="16" y="9"/>
                </a:moveTo>
                <a:cubicBezTo>
                  <a:pt x="14" y="6"/>
                  <a:pt x="10" y="5"/>
                  <a:pt x="6" y="3"/>
                </a:cubicBezTo>
                <a:cubicBezTo>
                  <a:pt x="5" y="3"/>
                  <a:pt x="5" y="2"/>
                  <a:pt x="5" y="4"/>
                </a:cubicBezTo>
                <a:cubicBezTo>
                  <a:pt x="5" y="5"/>
                  <a:pt x="6" y="6"/>
                  <a:pt x="8" y="7"/>
                </a:cubicBezTo>
                <a:cubicBezTo>
                  <a:pt x="7" y="7"/>
                  <a:pt x="7" y="7"/>
                  <a:pt x="6" y="7"/>
                </a:cubicBezTo>
                <a:cubicBezTo>
                  <a:pt x="6" y="7"/>
                  <a:pt x="6" y="7"/>
                  <a:pt x="6" y="8"/>
                </a:cubicBezTo>
                <a:cubicBezTo>
                  <a:pt x="6" y="9"/>
                  <a:pt x="8" y="10"/>
                  <a:pt x="10" y="11"/>
                </a:cubicBezTo>
                <a:cubicBezTo>
                  <a:pt x="9" y="11"/>
                  <a:pt x="8" y="11"/>
                  <a:pt x="8" y="11"/>
                </a:cubicBezTo>
                <a:cubicBezTo>
                  <a:pt x="7" y="12"/>
                  <a:pt x="7" y="12"/>
                  <a:pt x="8" y="12"/>
                </a:cubicBezTo>
                <a:cubicBezTo>
                  <a:pt x="8" y="13"/>
                  <a:pt x="9" y="14"/>
                  <a:pt x="11" y="14"/>
                </a:cubicBezTo>
                <a:cubicBezTo>
                  <a:pt x="9" y="15"/>
                  <a:pt x="10" y="17"/>
                  <a:pt x="13" y="17"/>
                </a:cubicBezTo>
                <a:cubicBezTo>
                  <a:pt x="9" y="21"/>
                  <a:pt x="3" y="20"/>
                  <a:pt x="0" y="17"/>
                </a:cubicBezTo>
                <a:cubicBezTo>
                  <a:pt x="5" y="25"/>
                  <a:pt x="16" y="26"/>
                  <a:pt x="23" y="21"/>
                </a:cubicBezTo>
                <a:cubicBezTo>
                  <a:pt x="27" y="20"/>
                  <a:pt x="29" y="17"/>
                  <a:pt x="30" y="13"/>
                </a:cubicBezTo>
                <a:cubicBezTo>
                  <a:pt x="32" y="13"/>
                  <a:pt x="33" y="12"/>
                  <a:pt x="34" y="11"/>
                </a:cubicBezTo>
                <a:cubicBezTo>
                  <a:pt x="33" y="11"/>
                  <a:pt x="32" y="11"/>
                  <a:pt x="31" y="11"/>
                </a:cubicBezTo>
                <a:cubicBezTo>
                  <a:pt x="30" y="11"/>
                  <a:pt x="30" y="11"/>
                  <a:pt x="31" y="11"/>
                </a:cubicBezTo>
                <a:cubicBezTo>
                  <a:pt x="33" y="10"/>
                  <a:pt x="34" y="10"/>
                  <a:pt x="34" y="9"/>
                </a:cubicBezTo>
                <a:cubicBezTo>
                  <a:pt x="33" y="9"/>
                  <a:pt x="32" y="9"/>
                  <a:pt x="30" y="9"/>
                </a:cubicBezTo>
                <a:cubicBezTo>
                  <a:pt x="30" y="9"/>
                  <a:pt x="30" y="9"/>
                  <a:pt x="30" y="8"/>
                </a:cubicBezTo>
                <a:cubicBezTo>
                  <a:pt x="29" y="4"/>
                  <a:pt x="26" y="2"/>
                  <a:pt x="23" y="2"/>
                </a:cubicBezTo>
                <a:cubicBezTo>
                  <a:pt x="26" y="1"/>
                  <a:pt x="27" y="0"/>
                  <a:pt x="23" y="1"/>
                </a:cubicBezTo>
                <a:cubicBezTo>
                  <a:pt x="24" y="0"/>
                  <a:pt x="24" y="0"/>
                  <a:pt x="23" y="1"/>
                </a:cubicBezTo>
                <a:cubicBezTo>
                  <a:pt x="22" y="1"/>
                  <a:pt x="22" y="1"/>
                  <a:pt x="22" y="1"/>
                </a:cubicBezTo>
                <a:cubicBezTo>
                  <a:pt x="22" y="0"/>
                  <a:pt x="22" y="0"/>
                  <a:pt x="20" y="1"/>
                </a:cubicBezTo>
                <a:cubicBezTo>
                  <a:pt x="19" y="3"/>
                  <a:pt x="18" y="5"/>
                  <a:pt x="16" y="9"/>
                </a:cubicBez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en-US" sz="1350">
              <a:solidFill>
                <a:srgbClr val="666666"/>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2259" y="4443139"/>
            <a:ext cx="252662" cy="252662"/>
          </a:xfrm>
          <a:prstGeom prst="rect">
            <a:avLst/>
          </a:prstGeom>
        </p:spPr>
      </p:pic>
      <p:sp>
        <p:nvSpPr>
          <p:cNvPr id="8" name="Rectangle 7"/>
          <p:cNvSpPr/>
          <p:nvPr/>
        </p:nvSpPr>
        <p:spPr>
          <a:xfrm>
            <a:off x="2981814" y="4424662"/>
            <a:ext cx="2131674" cy="300082"/>
          </a:xfrm>
          <a:prstGeom prst="rect">
            <a:avLst/>
          </a:prstGeom>
        </p:spPr>
        <p:txBody>
          <a:bodyPr wrap="none">
            <a:spAutoFit/>
          </a:bodyPr>
          <a:lstStyle/>
          <a:p>
            <a:r>
              <a:rPr lang="en-US" sz="1350" dirty="0">
                <a:solidFill>
                  <a:srgbClr val="666666"/>
                </a:solidFill>
                <a:latin typeface="Calibri" panose="020F0502020204030204" pitchFamily="34" charset="0"/>
                <a:ea typeface="Times New Roman" panose="02020603050405020304" pitchFamily="18" charset="0"/>
                <a:cs typeface="Times New Roman" panose="02020603050405020304" pitchFamily="18" charset="0"/>
              </a:rPr>
              <a:t>Resource Recycling Systems</a:t>
            </a:r>
            <a:endParaRPr lang="en-US" sz="1350" dirty="0">
              <a:solidFill>
                <a:srgbClr val="666666"/>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1631" y="3710627"/>
            <a:ext cx="373916" cy="373916"/>
          </a:xfrm>
          <a:prstGeom prst="rect">
            <a:avLst/>
          </a:prstGeom>
        </p:spPr>
      </p:pic>
      <p:sp>
        <p:nvSpPr>
          <p:cNvPr id="11" name="Rectangle 10"/>
          <p:cNvSpPr/>
          <p:nvPr/>
        </p:nvSpPr>
        <p:spPr>
          <a:xfrm>
            <a:off x="2978802" y="3761417"/>
            <a:ext cx="2542940" cy="300082"/>
          </a:xfrm>
          <a:prstGeom prst="rect">
            <a:avLst/>
          </a:prstGeom>
        </p:spPr>
        <p:txBody>
          <a:bodyPr wrap="none">
            <a:spAutoFit/>
          </a:bodyPr>
          <a:lstStyle/>
          <a:p>
            <a:r>
              <a:rPr lang="en-US" sz="1350" dirty="0">
                <a:solidFill>
                  <a:srgbClr val="666666"/>
                </a:solidFill>
                <a:latin typeface="Calibri" panose="020F0502020204030204" pitchFamily="34" charset="0"/>
                <a:ea typeface="Times New Roman" panose="02020603050405020304" pitchFamily="18" charset="0"/>
                <a:cs typeface="Times New Roman" panose="02020603050405020304" pitchFamily="18" charset="0"/>
              </a:rPr>
              <a:t>RRS (Resource Recycling Systems)</a:t>
            </a:r>
            <a:endParaRPr lang="en-US" sz="1350" dirty="0">
              <a:solidFill>
                <a:srgbClr val="666666"/>
              </a:solidFill>
            </a:endParaRPr>
          </a:p>
        </p:txBody>
      </p:sp>
      <p:sp>
        <p:nvSpPr>
          <p:cNvPr id="12" name="Rectangle 11"/>
          <p:cNvSpPr/>
          <p:nvPr/>
        </p:nvSpPr>
        <p:spPr>
          <a:xfrm>
            <a:off x="6550928" y="883563"/>
            <a:ext cx="2744709" cy="892552"/>
          </a:xfrm>
          <a:prstGeom prst="rect">
            <a:avLst/>
          </a:prstGeom>
        </p:spPr>
        <p:txBody>
          <a:bodyPr wrap="square">
            <a:spAutoFit/>
          </a:bodyPr>
          <a:lstStyle/>
          <a:p>
            <a:r>
              <a:rPr lang="en-US" b="1" dirty="0" smtClean="0">
                <a:solidFill>
                  <a:srgbClr val="666666">
                    <a:lumMod val="75000"/>
                  </a:srgbClr>
                </a:solidFill>
              </a:rPr>
              <a:t>Hunt Briggs </a:t>
            </a:r>
          </a:p>
          <a:p>
            <a:r>
              <a:rPr lang="en-US" b="1" dirty="0" smtClean="0">
                <a:solidFill>
                  <a:srgbClr val="666666">
                    <a:lumMod val="75000"/>
                  </a:srgbClr>
                </a:solidFill>
              </a:rPr>
              <a:t>Project Manager</a:t>
            </a:r>
          </a:p>
          <a:p>
            <a:r>
              <a:rPr lang="en-US" sz="1600" dirty="0" smtClean="0">
                <a:solidFill>
                  <a:srgbClr val="666666">
                    <a:lumMod val="75000"/>
                  </a:srgbClr>
                </a:solidFill>
              </a:rPr>
              <a:t>hbriggs@recycle.com</a:t>
            </a:r>
          </a:p>
        </p:txBody>
      </p:sp>
      <p:sp>
        <p:nvSpPr>
          <p:cNvPr id="13" name="Rectangle 12"/>
          <p:cNvSpPr/>
          <p:nvPr/>
        </p:nvSpPr>
        <p:spPr>
          <a:xfrm>
            <a:off x="984346" y="1769272"/>
            <a:ext cx="3637791" cy="1015663"/>
          </a:xfrm>
          <a:prstGeom prst="rect">
            <a:avLst/>
          </a:prstGeom>
        </p:spPr>
        <p:txBody>
          <a:bodyPr wrap="none">
            <a:spAutoFit/>
          </a:bodyPr>
          <a:lstStyle/>
          <a:p>
            <a:r>
              <a:rPr lang="en-US" sz="6000" dirty="0" smtClean="0">
                <a:solidFill>
                  <a:srgbClr val="666666"/>
                </a:solidFill>
                <a:latin typeface="Calibri" panose="020F0502020204030204" pitchFamily="34" charset="0"/>
                <a:ea typeface="Times New Roman" panose="02020603050405020304" pitchFamily="18" charset="0"/>
                <a:cs typeface="Times New Roman" panose="02020603050405020304" pitchFamily="18" charset="0"/>
              </a:rPr>
              <a:t>Thank You!</a:t>
            </a:r>
            <a:endParaRPr lang="en-US" sz="6000" dirty="0">
              <a:solidFill>
                <a:srgbClr val="666666"/>
              </a:solidFill>
            </a:endParaRPr>
          </a:p>
        </p:txBody>
      </p:sp>
      <p:pic>
        <p:nvPicPr>
          <p:cNvPr id="14" name="Picture 13"/>
          <p:cNvPicPr>
            <a:picLocks noChangeAspect="1"/>
          </p:cNvPicPr>
          <p:nvPr/>
        </p:nvPicPr>
        <p:blipFill>
          <a:blip r:embed="rId5"/>
          <a:stretch>
            <a:fillRect/>
          </a:stretch>
        </p:blipFill>
        <p:spPr>
          <a:xfrm>
            <a:off x="364653" y="3783674"/>
            <a:ext cx="1796084" cy="934548"/>
          </a:xfrm>
          <a:prstGeom prst="rect">
            <a:avLst/>
          </a:prstGeom>
        </p:spPr>
      </p:pic>
    </p:spTree>
    <p:extLst>
      <p:ext uri="{BB962C8B-B14F-4D97-AF65-F5344CB8AC3E}">
        <p14:creationId xmlns:p14="http://schemas.microsoft.com/office/powerpoint/2010/main" val="451399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963541" y="820908"/>
            <a:ext cx="0" cy="3257977"/>
          </a:xfrm>
          <a:prstGeom prst="line">
            <a:avLst/>
          </a:prstGeom>
          <a:ln>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0" name="Content Placeholder 4"/>
          <p:cNvSpPr txBox="1">
            <a:spLocks/>
          </p:cNvSpPr>
          <p:nvPr/>
        </p:nvSpPr>
        <p:spPr>
          <a:xfrm>
            <a:off x="256585" y="1879996"/>
            <a:ext cx="2681300" cy="32635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smtClean="0">
                <a:solidFill>
                  <a:schemeClr val="tx1">
                    <a:lumMod val="65000"/>
                    <a:lumOff val="35000"/>
                  </a:schemeClr>
                </a:solidFill>
                <a:latin typeface="Calibri" panose="020F0502020204030204" pitchFamily="34" charset="0"/>
              </a:rPr>
              <a:t>Determine levels of access </a:t>
            </a:r>
          </a:p>
        </p:txBody>
      </p:sp>
      <p:sp>
        <p:nvSpPr>
          <p:cNvPr id="11" name="Content Placeholder 4"/>
          <p:cNvSpPr txBox="1">
            <a:spLocks/>
          </p:cNvSpPr>
          <p:nvPr/>
        </p:nvSpPr>
        <p:spPr>
          <a:xfrm>
            <a:off x="256585" y="1379755"/>
            <a:ext cx="2681300" cy="7623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solidFill>
                  <a:srgbClr val="5F8E8B"/>
                </a:solidFill>
                <a:latin typeface="Calibri" panose="020F0502020204030204" pitchFamily="34" charset="0"/>
              </a:rPr>
              <a:t>01.</a:t>
            </a:r>
          </a:p>
        </p:txBody>
      </p:sp>
      <p:sp>
        <p:nvSpPr>
          <p:cNvPr id="12" name="Content Placeholder 4"/>
          <p:cNvSpPr txBox="1">
            <a:spLocks/>
          </p:cNvSpPr>
          <p:nvPr/>
        </p:nvSpPr>
        <p:spPr>
          <a:xfrm>
            <a:off x="3322757" y="1879996"/>
            <a:ext cx="3168809" cy="32635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smtClean="0">
                <a:solidFill>
                  <a:schemeClr val="tx1">
                    <a:lumMod val="65000"/>
                    <a:lumOff val="35000"/>
                  </a:schemeClr>
                </a:solidFill>
                <a:latin typeface="Calibri" panose="020F0502020204030204" pitchFamily="34" charset="0"/>
              </a:rPr>
              <a:t>Determine participation</a:t>
            </a:r>
          </a:p>
        </p:txBody>
      </p:sp>
      <p:sp>
        <p:nvSpPr>
          <p:cNvPr id="13" name="Content Placeholder 4"/>
          <p:cNvSpPr txBox="1">
            <a:spLocks/>
          </p:cNvSpPr>
          <p:nvPr/>
        </p:nvSpPr>
        <p:spPr>
          <a:xfrm>
            <a:off x="3322758" y="1379755"/>
            <a:ext cx="2681300" cy="7623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solidFill>
                  <a:srgbClr val="5F8E8B"/>
                </a:solidFill>
                <a:latin typeface="Calibri" panose="020F0502020204030204" pitchFamily="34" charset="0"/>
              </a:rPr>
              <a:t>02.</a:t>
            </a:r>
          </a:p>
        </p:txBody>
      </p:sp>
      <p:cxnSp>
        <p:nvCxnSpPr>
          <p:cNvPr id="17" name="Straight Connector 16"/>
          <p:cNvCxnSpPr/>
          <p:nvPr/>
        </p:nvCxnSpPr>
        <p:spPr>
          <a:xfrm>
            <a:off x="360681" y="1901632"/>
            <a:ext cx="2115352" cy="0"/>
          </a:xfrm>
          <a:prstGeom prst="line">
            <a:avLst/>
          </a:prstGeom>
          <a:ln>
            <a:solidFill>
              <a:srgbClr val="A6A6A6"/>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375538" y="1901632"/>
            <a:ext cx="2115352" cy="0"/>
          </a:xfrm>
          <a:prstGeom prst="line">
            <a:avLst/>
          </a:prstGeom>
          <a:ln>
            <a:solidFill>
              <a:srgbClr val="A6A6A6"/>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6311958" y="820908"/>
            <a:ext cx="0" cy="3257977"/>
          </a:xfrm>
          <a:prstGeom prst="line">
            <a:avLst/>
          </a:prstGeom>
          <a:ln>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8" name="Content Placeholder 4"/>
          <p:cNvSpPr txBox="1">
            <a:spLocks/>
          </p:cNvSpPr>
          <p:nvPr/>
        </p:nvSpPr>
        <p:spPr>
          <a:xfrm>
            <a:off x="6722492" y="1879996"/>
            <a:ext cx="2179727" cy="32635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bg1">
                    <a:lumMod val="75000"/>
                  </a:schemeClr>
                </a:solidFill>
                <a:latin typeface="Calibri" panose="020F0502020204030204" pitchFamily="34" charset="0"/>
              </a:rPr>
              <a:t>Calculate </a:t>
            </a:r>
            <a:r>
              <a:rPr lang="en-US" sz="3200" dirty="0" smtClean="0">
                <a:solidFill>
                  <a:schemeClr val="bg1">
                    <a:lumMod val="75000"/>
                  </a:schemeClr>
                </a:solidFill>
                <a:latin typeface="Calibri" panose="020F0502020204030204" pitchFamily="34" charset="0"/>
              </a:rPr>
              <a:t>the </a:t>
            </a:r>
            <a:r>
              <a:rPr lang="en-US" sz="3200" dirty="0">
                <a:solidFill>
                  <a:schemeClr val="bg1">
                    <a:lumMod val="75000"/>
                  </a:schemeClr>
                </a:solidFill>
                <a:latin typeface="Calibri" panose="020F0502020204030204" pitchFamily="34" charset="0"/>
              </a:rPr>
              <a:t>recycling rate</a:t>
            </a:r>
          </a:p>
        </p:txBody>
      </p:sp>
      <p:sp>
        <p:nvSpPr>
          <p:cNvPr id="21" name="Content Placeholder 4"/>
          <p:cNvSpPr txBox="1">
            <a:spLocks/>
          </p:cNvSpPr>
          <p:nvPr/>
        </p:nvSpPr>
        <p:spPr>
          <a:xfrm>
            <a:off x="6722492" y="1379755"/>
            <a:ext cx="2681300" cy="7623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solidFill>
                  <a:schemeClr val="bg1">
                    <a:lumMod val="75000"/>
                  </a:schemeClr>
                </a:solidFill>
                <a:latin typeface="Calibri" panose="020F0502020204030204" pitchFamily="34" charset="0"/>
              </a:rPr>
              <a:t>03.</a:t>
            </a:r>
          </a:p>
        </p:txBody>
      </p:sp>
      <p:cxnSp>
        <p:nvCxnSpPr>
          <p:cNvPr id="22" name="Straight Connector 21"/>
          <p:cNvCxnSpPr/>
          <p:nvPr/>
        </p:nvCxnSpPr>
        <p:spPr>
          <a:xfrm>
            <a:off x="6749613" y="1888805"/>
            <a:ext cx="2115352" cy="0"/>
          </a:xfrm>
          <a:prstGeom prst="line">
            <a:avLst/>
          </a:prstGeom>
          <a:ln>
            <a:solidFill>
              <a:srgbClr val="A6A6A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3293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963541" y="820908"/>
            <a:ext cx="0" cy="3257977"/>
          </a:xfrm>
          <a:prstGeom prst="line">
            <a:avLst/>
          </a:prstGeom>
          <a:ln>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6311958" y="820908"/>
            <a:ext cx="0" cy="3257977"/>
          </a:xfrm>
          <a:prstGeom prst="line">
            <a:avLst/>
          </a:prstGeom>
          <a:ln>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0" name="Content Placeholder 4"/>
          <p:cNvSpPr txBox="1">
            <a:spLocks/>
          </p:cNvSpPr>
          <p:nvPr/>
        </p:nvSpPr>
        <p:spPr>
          <a:xfrm>
            <a:off x="256585" y="1879996"/>
            <a:ext cx="2681300" cy="32635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smtClean="0">
                <a:solidFill>
                  <a:schemeClr val="tx1">
                    <a:lumMod val="65000"/>
                    <a:lumOff val="35000"/>
                  </a:schemeClr>
                </a:solidFill>
                <a:latin typeface="Calibri" panose="020F0502020204030204" pitchFamily="34" charset="0"/>
              </a:rPr>
              <a:t>Determine levels of access </a:t>
            </a:r>
          </a:p>
        </p:txBody>
      </p:sp>
      <p:sp>
        <p:nvSpPr>
          <p:cNvPr id="11" name="Content Placeholder 4"/>
          <p:cNvSpPr txBox="1">
            <a:spLocks/>
          </p:cNvSpPr>
          <p:nvPr/>
        </p:nvSpPr>
        <p:spPr>
          <a:xfrm>
            <a:off x="256585" y="1379755"/>
            <a:ext cx="2681300" cy="7623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solidFill>
                  <a:srgbClr val="5F8E8B"/>
                </a:solidFill>
                <a:latin typeface="Calibri" panose="020F0502020204030204" pitchFamily="34" charset="0"/>
              </a:rPr>
              <a:t>01.</a:t>
            </a:r>
          </a:p>
        </p:txBody>
      </p:sp>
      <p:sp>
        <p:nvSpPr>
          <p:cNvPr id="12" name="Content Placeholder 4"/>
          <p:cNvSpPr txBox="1">
            <a:spLocks/>
          </p:cNvSpPr>
          <p:nvPr/>
        </p:nvSpPr>
        <p:spPr>
          <a:xfrm>
            <a:off x="3322757" y="1879996"/>
            <a:ext cx="3168809" cy="32635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smtClean="0">
                <a:solidFill>
                  <a:schemeClr val="tx1">
                    <a:lumMod val="65000"/>
                    <a:lumOff val="35000"/>
                  </a:schemeClr>
                </a:solidFill>
                <a:latin typeface="Calibri" panose="020F0502020204030204" pitchFamily="34" charset="0"/>
              </a:rPr>
              <a:t>Determine participation</a:t>
            </a:r>
          </a:p>
        </p:txBody>
      </p:sp>
      <p:sp>
        <p:nvSpPr>
          <p:cNvPr id="13" name="Content Placeholder 4"/>
          <p:cNvSpPr txBox="1">
            <a:spLocks/>
          </p:cNvSpPr>
          <p:nvPr/>
        </p:nvSpPr>
        <p:spPr>
          <a:xfrm>
            <a:off x="3322758" y="1379755"/>
            <a:ext cx="2681300" cy="7623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solidFill>
                  <a:srgbClr val="5F8E8B"/>
                </a:solidFill>
                <a:latin typeface="Calibri" panose="020F0502020204030204" pitchFamily="34" charset="0"/>
              </a:rPr>
              <a:t>02.</a:t>
            </a:r>
          </a:p>
        </p:txBody>
      </p:sp>
      <p:sp>
        <p:nvSpPr>
          <p:cNvPr id="14" name="Content Placeholder 4"/>
          <p:cNvSpPr txBox="1">
            <a:spLocks/>
          </p:cNvSpPr>
          <p:nvPr/>
        </p:nvSpPr>
        <p:spPr>
          <a:xfrm>
            <a:off x="6722492" y="1879996"/>
            <a:ext cx="2179727" cy="32635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rgbClr val="595959"/>
                </a:solidFill>
                <a:latin typeface="Calibri" panose="020F0502020204030204" pitchFamily="34" charset="0"/>
              </a:rPr>
              <a:t>Calculate </a:t>
            </a:r>
            <a:r>
              <a:rPr lang="en-US" sz="3200" dirty="0" smtClean="0">
                <a:solidFill>
                  <a:srgbClr val="595959"/>
                </a:solidFill>
                <a:latin typeface="Calibri" panose="020F0502020204030204" pitchFamily="34" charset="0"/>
              </a:rPr>
              <a:t>the </a:t>
            </a:r>
            <a:r>
              <a:rPr lang="en-US" sz="3200" dirty="0">
                <a:solidFill>
                  <a:srgbClr val="595959"/>
                </a:solidFill>
                <a:latin typeface="Calibri" panose="020F0502020204030204" pitchFamily="34" charset="0"/>
              </a:rPr>
              <a:t>recycling rate</a:t>
            </a:r>
          </a:p>
        </p:txBody>
      </p:sp>
      <p:sp>
        <p:nvSpPr>
          <p:cNvPr id="15" name="Content Placeholder 4"/>
          <p:cNvSpPr txBox="1">
            <a:spLocks/>
          </p:cNvSpPr>
          <p:nvPr/>
        </p:nvSpPr>
        <p:spPr>
          <a:xfrm>
            <a:off x="6722492" y="1379755"/>
            <a:ext cx="2681300" cy="7623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solidFill>
                  <a:srgbClr val="5F8E8B"/>
                </a:solidFill>
                <a:latin typeface="Calibri" panose="020F0502020204030204" pitchFamily="34" charset="0"/>
              </a:rPr>
              <a:t>03.</a:t>
            </a:r>
          </a:p>
        </p:txBody>
      </p:sp>
      <p:cxnSp>
        <p:nvCxnSpPr>
          <p:cNvPr id="17" name="Straight Connector 16"/>
          <p:cNvCxnSpPr/>
          <p:nvPr/>
        </p:nvCxnSpPr>
        <p:spPr>
          <a:xfrm>
            <a:off x="360681" y="1901632"/>
            <a:ext cx="2115352" cy="0"/>
          </a:xfrm>
          <a:prstGeom prst="line">
            <a:avLst/>
          </a:prstGeom>
          <a:ln>
            <a:solidFill>
              <a:srgbClr val="A6A6A6"/>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375538" y="1901632"/>
            <a:ext cx="2115352" cy="0"/>
          </a:xfrm>
          <a:prstGeom prst="line">
            <a:avLst/>
          </a:prstGeom>
          <a:ln>
            <a:solidFill>
              <a:srgbClr val="A6A6A6"/>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749613" y="1888805"/>
            <a:ext cx="2115352" cy="0"/>
          </a:xfrm>
          <a:prstGeom prst="line">
            <a:avLst/>
          </a:prstGeom>
          <a:ln>
            <a:solidFill>
              <a:srgbClr val="A6A6A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68646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4608" y="873754"/>
            <a:ext cx="4276328" cy="333191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alibri" panose="020F0502020204030204" pitchFamily="34" charset="0"/>
              <a:cs typeface="Proxima Nova Cond Regular"/>
            </a:endParaRPr>
          </a:p>
        </p:txBody>
      </p:sp>
      <p:sp>
        <p:nvSpPr>
          <p:cNvPr id="6" name="Rectangle 5"/>
          <p:cNvSpPr/>
          <p:nvPr/>
        </p:nvSpPr>
        <p:spPr>
          <a:xfrm>
            <a:off x="5674579" y="862104"/>
            <a:ext cx="3157724" cy="333191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alibri" panose="020F0502020204030204" pitchFamily="34" charset="0"/>
              <a:cs typeface="Proxima Nova Cond Regular"/>
            </a:endParaRPr>
          </a:p>
        </p:txBody>
      </p:sp>
      <p:sp>
        <p:nvSpPr>
          <p:cNvPr id="9" name="Text Box 300"/>
          <p:cNvSpPr txBox="1"/>
          <p:nvPr/>
        </p:nvSpPr>
        <p:spPr>
          <a:xfrm>
            <a:off x="337913" y="1328723"/>
            <a:ext cx="4299633" cy="1778450"/>
          </a:xfrm>
          <a:prstGeom prst="rect">
            <a:avLst/>
          </a:prstGeom>
          <a:no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lgn="ctr">
              <a:lnSpc>
                <a:spcPct val="115000"/>
              </a:lnSpc>
              <a:spcBef>
                <a:spcPts val="0"/>
              </a:spcBef>
              <a:spcAft>
                <a:spcPts val="600"/>
              </a:spcAft>
              <a:tabLst>
                <a:tab pos="1924685" algn="l"/>
              </a:tabLst>
            </a:pPr>
            <a:r>
              <a:rPr lang="en-US" sz="4800" dirty="0" smtClean="0">
                <a:solidFill>
                  <a:schemeClr val="tx1">
                    <a:lumMod val="75000"/>
                    <a:lumOff val="25000"/>
                  </a:schemeClr>
                </a:solidFill>
                <a:latin typeface="Calibri" panose="020F0502020204030204" pitchFamily="34" charset="0"/>
                <a:ea typeface="Times New Roman" panose="02020603050405020304" pitchFamily="18" charset="0"/>
                <a:cs typeface="Proxima Nova Cond Regular"/>
              </a:rPr>
              <a:t>ACCESS</a:t>
            </a:r>
            <a:r>
              <a:rPr lang="en-US" sz="3600" dirty="0" smtClean="0">
                <a:solidFill>
                  <a:schemeClr val="tx1">
                    <a:lumMod val="75000"/>
                    <a:lumOff val="25000"/>
                  </a:schemeClr>
                </a:solidFill>
                <a:effectLst/>
                <a:latin typeface="Calibri" panose="020F0502020204030204" pitchFamily="34" charset="0"/>
                <a:ea typeface="Times New Roman" panose="02020603050405020304" pitchFamily="18" charset="0"/>
                <a:cs typeface="Proxima Nova Cond Regular"/>
              </a:rPr>
              <a:t/>
            </a:r>
            <a:br>
              <a:rPr lang="en-US" sz="3600" dirty="0" smtClean="0">
                <a:solidFill>
                  <a:schemeClr val="tx1">
                    <a:lumMod val="75000"/>
                    <a:lumOff val="25000"/>
                  </a:schemeClr>
                </a:solidFill>
                <a:effectLst/>
                <a:latin typeface="Calibri" panose="020F0502020204030204" pitchFamily="34" charset="0"/>
                <a:ea typeface="Times New Roman" panose="02020603050405020304" pitchFamily="18" charset="0"/>
                <a:cs typeface="Proxima Nova Cond Regular"/>
              </a:rPr>
            </a:br>
            <a:endParaRPr lang="en-US" sz="3600" dirty="0" smtClean="0">
              <a:solidFill>
                <a:schemeClr val="tx1">
                  <a:lumMod val="75000"/>
                  <a:lumOff val="25000"/>
                </a:schemeClr>
              </a:solidFill>
              <a:effectLst/>
              <a:latin typeface="Calibri" panose="020F0502020204030204" pitchFamily="34" charset="0"/>
              <a:ea typeface="Times New Roman" panose="02020603050405020304" pitchFamily="18" charset="0"/>
              <a:cs typeface="Proxima Nova Cond Regular"/>
            </a:endParaRPr>
          </a:p>
          <a:p>
            <a:pPr marL="0" marR="0" algn="ctr">
              <a:lnSpc>
                <a:spcPct val="115000"/>
              </a:lnSpc>
              <a:spcBef>
                <a:spcPts val="0"/>
              </a:spcBef>
              <a:spcAft>
                <a:spcPts val="600"/>
              </a:spcAft>
              <a:tabLst>
                <a:tab pos="1924685" algn="l"/>
              </a:tabLst>
            </a:pPr>
            <a:r>
              <a:rPr lang="en-US" sz="4800" dirty="0" smtClean="0">
                <a:solidFill>
                  <a:schemeClr val="tx1">
                    <a:lumMod val="75000"/>
                    <a:lumOff val="25000"/>
                  </a:schemeClr>
                </a:solidFill>
                <a:effectLst/>
                <a:latin typeface="Calibri" panose="020F0502020204030204" pitchFamily="34" charset="0"/>
                <a:ea typeface="Times New Roman" panose="02020603050405020304" pitchFamily="18" charset="0"/>
                <a:cs typeface="Proxima Nova Cond Regular"/>
              </a:rPr>
              <a:t>PARTICIPATION</a:t>
            </a:r>
            <a:endParaRPr lang="en-US" sz="3600" dirty="0">
              <a:solidFill>
                <a:schemeClr val="tx1">
                  <a:lumMod val="75000"/>
                  <a:lumOff val="25000"/>
                </a:schemeClr>
              </a:solidFill>
              <a:effectLst/>
              <a:latin typeface="Calibri" panose="020F0502020204030204" pitchFamily="34" charset="0"/>
              <a:ea typeface="Times New Roman" panose="02020603050405020304" pitchFamily="18" charset="0"/>
              <a:cs typeface="Proxima Nova Cond Regular"/>
            </a:endParaRPr>
          </a:p>
        </p:txBody>
      </p:sp>
      <p:sp>
        <p:nvSpPr>
          <p:cNvPr id="12" name="Rectangle 11"/>
          <p:cNvSpPr/>
          <p:nvPr/>
        </p:nvSpPr>
        <p:spPr>
          <a:xfrm>
            <a:off x="2015201" y="1356216"/>
            <a:ext cx="918841" cy="2127505"/>
          </a:xfrm>
          <a:prstGeom prst="rect">
            <a:avLst/>
          </a:prstGeom>
        </p:spPr>
        <p:txBody>
          <a:bodyPr wrap="none">
            <a:spAutoFit/>
          </a:bodyPr>
          <a:lstStyle/>
          <a:p>
            <a:pPr algn="ctr">
              <a:lnSpc>
                <a:spcPct val="115000"/>
              </a:lnSpc>
              <a:spcAft>
                <a:spcPts val="600"/>
              </a:spcAft>
              <a:tabLst>
                <a:tab pos="1924685" algn="l"/>
              </a:tabLst>
            </a:pPr>
            <a:r>
              <a:rPr lang="en-US" sz="11500" dirty="0">
                <a:solidFill>
                  <a:srgbClr val="476C2C"/>
                </a:solidFill>
                <a:latin typeface="Calibri" panose="020F0502020204030204" pitchFamily="34" charset="0"/>
                <a:ea typeface="Times New Roman" panose="02020603050405020304" pitchFamily="18" charset="0"/>
                <a:cs typeface="Proxima Nova Cond Regular"/>
              </a:rPr>
              <a:t>+</a:t>
            </a:r>
          </a:p>
        </p:txBody>
      </p:sp>
      <p:sp>
        <p:nvSpPr>
          <p:cNvPr id="13" name="Rectangle 12"/>
          <p:cNvSpPr/>
          <p:nvPr/>
        </p:nvSpPr>
        <p:spPr>
          <a:xfrm>
            <a:off x="4217117" y="1754951"/>
            <a:ext cx="1189749" cy="1417119"/>
          </a:xfrm>
          <a:prstGeom prst="rect">
            <a:avLst/>
          </a:prstGeom>
        </p:spPr>
        <p:txBody>
          <a:bodyPr wrap="none">
            <a:spAutoFit/>
          </a:bodyPr>
          <a:lstStyle/>
          <a:p>
            <a:pPr algn="ctr">
              <a:lnSpc>
                <a:spcPct val="115000"/>
              </a:lnSpc>
              <a:spcAft>
                <a:spcPts val="600"/>
              </a:spcAft>
              <a:tabLst>
                <a:tab pos="1924685" algn="l"/>
              </a:tabLst>
            </a:pPr>
            <a:r>
              <a:rPr lang="en-US" sz="8000" dirty="0" smtClean="0">
                <a:solidFill>
                  <a:srgbClr val="476C2C"/>
                </a:solidFill>
                <a:latin typeface="Calibri" panose="020F0502020204030204" pitchFamily="34" charset="0"/>
                <a:ea typeface="Times New Roman" panose="02020603050405020304" pitchFamily="18" charset="0"/>
                <a:cs typeface="Proxima Nova Cond Regular"/>
                <a:sym typeface="Wingdings"/>
              </a:rPr>
              <a:t></a:t>
            </a:r>
            <a:endParaRPr lang="en-US" sz="8000" dirty="0">
              <a:solidFill>
                <a:srgbClr val="476C2C"/>
              </a:solidFill>
              <a:latin typeface="Calibri" panose="020F0502020204030204" pitchFamily="34" charset="0"/>
              <a:ea typeface="Times New Roman" panose="02020603050405020304" pitchFamily="18" charset="0"/>
              <a:cs typeface="Proxima Nova Cond Regular"/>
            </a:endParaRPr>
          </a:p>
        </p:txBody>
      </p:sp>
      <p:sp>
        <p:nvSpPr>
          <p:cNvPr id="14" name="Text Box 302"/>
          <p:cNvSpPr txBox="1"/>
          <p:nvPr/>
        </p:nvSpPr>
        <p:spPr>
          <a:xfrm>
            <a:off x="5584634" y="1715182"/>
            <a:ext cx="3122768" cy="1496656"/>
          </a:xfrm>
          <a:prstGeom prst="rect">
            <a:avLst/>
          </a:prstGeom>
          <a:no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lgn="ctr">
              <a:lnSpc>
                <a:spcPct val="115000"/>
              </a:lnSpc>
              <a:spcBef>
                <a:spcPts val="0"/>
              </a:spcBef>
              <a:spcAft>
                <a:spcPts val="600"/>
              </a:spcAft>
              <a:tabLst>
                <a:tab pos="1924685" algn="l"/>
              </a:tabLst>
            </a:pPr>
            <a:r>
              <a:rPr lang="en-US" sz="4800" dirty="0" smtClean="0">
                <a:solidFill>
                  <a:schemeClr val="tx1">
                    <a:lumMod val="75000"/>
                    <a:lumOff val="25000"/>
                  </a:schemeClr>
                </a:solidFill>
                <a:effectLst/>
                <a:latin typeface="Calibri" panose="020F0502020204030204" pitchFamily="34" charset="0"/>
                <a:ea typeface="Times New Roman" panose="02020603050405020304" pitchFamily="18" charset="0"/>
                <a:cs typeface="Proxima Nova Cond Regular"/>
              </a:rPr>
              <a:t>RECYCLING RATE</a:t>
            </a:r>
            <a:endParaRPr lang="en-US" sz="3600" dirty="0">
              <a:solidFill>
                <a:schemeClr val="tx1">
                  <a:lumMod val="75000"/>
                  <a:lumOff val="25000"/>
                </a:schemeClr>
              </a:solidFill>
              <a:effectLst/>
              <a:latin typeface="Calibri" panose="020F0502020204030204" pitchFamily="34" charset="0"/>
              <a:ea typeface="Times New Roman" panose="02020603050405020304" pitchFamily="18" charset="0"/>
              <a:cs typeface="Proxima Nova Cond Regular"/>
            </a:endParaRPr>
          </a:p>
        </p:txBody>
      </p:sp>
    </p:spTree>
    <p:extLst>
      <p:ext uri="{BB962C8B-B14F-4D97-AF65-F5344CB8AC3E}">
        <p14:creationId xmlns:p14="http://schemas.microsoft.com/office/powerpoint/2010/main" val="1000929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656213"/>
            <a:ext cx="9144000" cy="2487287"/>
          </a:xfrm>
          <a:prstGeom prst="rect">
            <a:avLst/>
          </a:prstGeom>
          <a:solidFill>
            <a:srgbClr val="5F8E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221147" y="265085"/>
            <a:ext cx="4686300" cy="1701800"/>
          </a:xfrm>
          <a:prstGeom prst="rect">
            <a:avLst/>
          </a:prstGeom>
        </p:spPr>
      </p:pic>
      <p:sp>
        <p:nvSpPr>
          <p:cNvPr id="2" name="Title 1"/>
          <p:cNvSpPr>
            <a:spLocks noGrp="1"/>
          </p:cNvSpPr>
          <p:nvPr>
            <p:ph type="title"/>
          </p:nvPr>
        </p:nvSpPr>
        <p:spPr>
          <a:xfrm>
            <a:off x="1785438" y="3032886"/>
            <a:ext cx="7155362" cy="1553628"/>
          </a:xfrm>
        </p:spPr>
        <p:txBody>
          <a:bodyPr>
            <a:normAutofit/>
          </a:bodyPr>
          <a:lstStyle/>
          <a:p>
            <a:r>
              <a:rPr lang="en-US" sz="8000" cap="none" dirty="0" smtClean="0">
                <a:solidFill>
                  <a:schemeClr val="bg1"/>
                </a:solidFill>
                <a:latin typeface="Calibri" panose="020F0502020204030204" pitchFamily="34" charset="0"/>
                <a:cs typeface="Proxima Nova Cond Regular"/>
              </a:rPr>
              <a:t>METHODOLOGY</a:t>
            </a:r>
            <a:endParaRPr lang="en-US" sz="8000" cap="none" dirty="0">
              <a:solidFill>
                <a:schemeClr val="bg1"/>
              </a:solidFill>
              <a:latin typeface="Calibri" panose="020F0502020204030204" pitchFamily="34" charset="0"/>
              <a:cs typeface="Proxima Nova Cond Regular"/>
            </a:endParaRPr>
          </a:p>
        </p:txBody>
      </p:sp>
      <p:sp>
        <p:nvSpPr>
          <p:cNvPr id="6" name="Title 1"/>
          <p:cNvSpPr txBox="1">
            <a:spLocks/>
          </p:cNvSpPr>
          <p:nvPr/>
        </p:nvSpPr>
        <p:spPr>
          <a:xfrm>
            <a:off x="1396340" y="3508343"/>
            <a:ext cx="519768" cy="352816"/>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4800" b="1" kern="1200" spc="-90" baseline="0">
                <a:solidFill>
                  <a:srgbClr val="00B0F0"/>
                </a:solidFill>
                <a:latin typeface="+mj-lt"/>
                <a:ea typeface="+mj-ea"/>
                <a:cs typeface="+mj-cs"/>
              </a:defRPr>
            </a:lvl1pPr>
          </a:lstStyle>
          <a:p>
            <a:pPr algn="ctr"/>
            <a:r>
              <a:rPr lang="en-US" sz="7000" b="0" dirty="0" smtClean="0">
                <a:solidFill>
                  <a:srgbClr val="404040"/>
                </a:solidFill>
              </a:rPr>
              <a:t>*</a:t>
            </a:r>
            <a:endParaRPr lang="en-US" sz="7000" b="0" dirty="0">
              <a:solidFill>
                <a:srgbClr val="404040"/>
              </a:solidFill>
            </a:endParaRPr>
          </a:p>
        </p:txBody>
      </p:sp>
    </p:spTree>
    <p:extLst>
      <p:ext uri="{BB962C8B-B14F-4D97-AF65-F5344CB8AC3E}">
        <p14:creationId xmlns:p14="http://schemas.microsoft.com/office/powerpoint/2010/main" val="22991300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00CCAED69CE4845B73CFEBF3948B81E" ma:contentTypeVersion="3" ma:contentTypeDescription="Create a new document." ma:contentTypeScope="" ma:versionID="09bffc89339277e20015f7e68286e850">
  <xsd:schema xmlns:xsd="http://www.w3.org/2001/XMLSchema" xmlns:xs="http://www.w3.org/2001/XMLSchema" xmlns:p="http://schemas.microsoft.com/office/2006/metadata/properties" xmlns:ns2="76c7e2a3-1bf0-4c9a-aed3-a2b123cac931" xmlns:ns3="14f75aff-89ca-4c7c-866a-2b01b13f0881" targetNamespace="http://schemas.microsoft.com/office/2006/metadata/properties" ma:root="true" ma:fieldsID="2e9f02057c91b535d457582da4299970" ns2:_="" ns3:_="">
    <xsd:import namespace="76c7e2a3-1bf0-4c9a-aed3-a2b123cac931"/>
    <xsd:import namespace="14f75aff-89ca-4c7c-866a-2b01b13f0881"/>
    <xsd:element name="properties">
      <xsd:complexType>
        <xsd:sequence>
          <xsd:element name="documentManagement">
            <xsd:complexType>
              <xsd:all>
                <xsd:element ref="ns2:SharedWithUsers" minOccurs="0"/>
                <xsd:element ref="ns3:SharingHintHash"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c7e2a3-1bf0-4c9a-aed3-a2b123cac93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4f75aff-89ca-4c7c-866a-2b01b13f0881" elementFormDefault="qualified">
    <xsd:import namespace="http://schemas.microsoft.com/office/2006/documentManagement/types"/>
    <xsd:import namespace="http://schemas.microsoft.com/office/infopath/2007/PartnerControls"/>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FF031B-719A-402F-BF73-FEF478233FEB}">
  <ds:schemaRefs>
    <ds:schemaRef ds:uri="76c7e2a3-1bf0-4c9a-aed3-a2b123cac931"/>
    <ds:schemaRef ds:uri="http://purl.org/dc/dcmitype/"/>
    <ds:schemaRef ds:uri="http://www.w3.org/XML/1998/namespace"/>
    <ds:schemaRef ds:uri="http://purl.org/dc/elements/1.1/"/>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14f75aff-89ca-4c7c-866a-2b01b13f0881"/>
    <ds:schemaRef ds:uri="http://schemas.microsoft.com/office/2006/metadata/properties"/>
  </ds:schemaRefs>
</ds:datastoreItem>
</file>

<file path=customXml/itemProps2.xml><?xml version="1.0" encoding="utf-8"?>
<ds:datastoreItem xmlns:ds="http://schemas.openxmlformats.org/officeDocument/2006/customXml" ds:itemID="{AB069B69-5F1A-4CCA-B214-CDB7C067C2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c7e2a3-1bf0-4c9a-aed3-a2b123cac931"/>
    <ds:schemaRef ds:uri="14f75aff-89ca-4c7c-866a-2b01b13f08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0F5BDF-12A8-4EED-B193-0EDDC3FC68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Gov Summit Deck_2015_04_08_HB</Template>
  <TotalTime>0</TotalTime>
  <Words>4025</Words>
  <Application>Microsoft Office PowerPoint</Application>
  <PresentationFormat>On-screen Show (16:9)</PresentationFormat>
  <Paragraphs>496</Paragraphs>
  <Slides>59</Slides>
  <Notes>59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59</vt:i4>
      </vt:variant>
    </vt:vector>
  </HeadingPairs>
  <TitlesOfParts>
    <vt:vector size="71" baseType="lpstr">
      <vt:lpstr>Arial</vt:lpstr>
      <vt:lpstr>Calibri</vt:lpstr>
      <vt:lpstr>Calibri Light</vt:lpstr>
      <vt:lpstr>Microsoft Sans Serif</vt:lpstr>
      <vt:lpstr>Proxima Nova Cn Rg</vt:lpstr>
      <vt:lpstr>Proxima Nova Cond Regular</vt:lpstr>
      <vt:lpstr>Proxima Nova Regular</vt:lpstr>
      <vt:lpstr>Proxima Nova Rg</vt:lpstr>
      <vt:lpstr>Times New Roman</vt:lpstr>
      <vt:lpstr>Wingdings</vt:lpstr>
      <vt:lpstr>Office Theme</vt:lpstr>
      <vt:lpstr>Custom Design</vt:lpstr>
      <vt:lpstr>PowerPoint Presentation</vt:lpstr>
      <vt:lpstr>PowerPoint Presentation</vt:lpstr>
      <vt:lpstr>PowerPoint Presentation</vt:lpstr>
      <vt:lpstr>THE GOALS</vt:lpstr>
      <vt:lpstr>PowerPoint Presentation</vt:lpstr>
      <vt:lpstr>PowerPoint Presentation</vt:lpstr>
      <vt:lpstr>PowerPoint Presentation</vt:lpstr>
      <vt:lpstr>PowerPoint Presentation</vt:lpstr>
      <vt:lpstr>METHODOLOGY</vt:lpstr>
      <vt:lpstr>PowerPoint Presentation</vt:lpstr>
      <vt:lpstr>PowerPoint Presentation</vt:lpstr>
      <vt:lpstr>PowerPoint Presentation</vt:lpstr>
      <vt:lpstr>PowerPoint Presentation</vt:lpstr>
      <vt:lpstr>What constitutes access to recycling?</vt:lpstr>
      <vt:lpstr>PowerPoint Presentation</vt:lpstr>
      <vt:lpstr>CURBSIDE RECYCLING ACCESS</vt:lpstr>
      <vt:lpstr>PowerPoint Presentation</vt:lpstr>
      <vt:lpstr>PowerPoint Presentation</vt:lpstr>
      <vt:lpstr>PowerPoint Presentation</vt:lpstr>
      <vt:lpstr>ACCESS PROFILES </vt:lpstr>
      <vt:lpstr>PowerPoint Presentation</vt:lpstr>
      <vt:lpstr>What does recycling participation mean?</vt:lpstr>
      <vt:lpstr>PowerPoint Presentation</vt:lpstr>
      <vt:lpstr>RANGE OF PROGRAM PARTICIPATION RATES </vt:lpstr>
      <vt:lpstr>PowerPoint Presentation</vt:lpstr>
      <vt:lpstr>PowerPoint Presentation</vt:lpstr>
      <vt:lpstr>PowerPoint Presentation</vt:lpstr>
      <vt:lpstr>PowerPoint Presentation</vt:lpstr>
      <vt:lpstr>PowerPoint Presentation</vt:lpstr>
      <vt:lpstr>What gets recycled?</vt:lpstr>
      <vt:lpstr>PowerPoint Presentation</vt:lpstr>
      <vt:lpstr>PowerPoint Presentation</vt:lpstr>
      <vt:lpstr>PowerPoint Presentation</vt:lpstr>
      <vt:lpstr>PowerPoint Presentation</vt:lpstr>
      <vt:lpstr>PowerPoint Presentation</vt:lpstr>
      <vt:lpstr>PowerPoint Presentation</vt:lpstr>
      <vt:lpstr>So how do we achieve Governor Snyder’s Goal of 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2015-05-02T11:58:50Z</dcterms:created>
  <dcterms:modified xsi:type="dcterms:W3CDTF">2015-07-24T18:21:12Z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0x010100200CCAED69CE4845B73CFEBF3948B81E</vt:lpwstr>
  </property>
</Properties>
</file>